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29"/>
  </p:notesMasterIdLst>
  <p:sldIdLst>
    <p:sldId id="2145708010" r:id="rId2"/>
    <p:sldId id="2145708013" r:id="rId3"/>
    <p:sldId id="2145708003" r:id="rId4"/>
    <p:sldId id="2145708027" r:id="rId5"/>
    <p:sldId id="2145707990" r:id="rId6"/>
    <p:sldId id="2145708014" r:id="rId7"/>
    <p:sldId id="298" r:id="rId8"/>
    <p:sldId id="300" r:id="rId9"/>
    <p:sldId id="299" r:id="rId10"/>
    <p:sldId id="2145708005" r:id="rId11"/>
    <p:sldId id="2145708015" r:id="rId12"/>
    <p:sldId id="2145707993" r:id="rId13"/>
    <p:sldId id="2145708006" r:id="rId14"/>
    <p:sldId id="2145708007" r:id="rId15"/>
    <p:sldId id="308" r:id="rId16"/>
    <p:sldId id="2145708028" r:id="rId17"/>
    <p:sldId id="2145708016" r:id="rId18"/>
    <p:sldId id="2145708017" r:id="rId19"/>
    <p:sldId id="2145708024" r:id="rId20"/>
    <p:sldId id="2145708023" r:id="rId21"/>
    <p:sldId id="2145708026" r:id="rId22"/>
    <p:sldId id="2145708020" r:id="rId23"/>
    <p:sldId id="2145708022" r:id="rId24"/>
    <p:sldId id="2145708021" r:id="rId25"/>
    <p:sldId id="2145708002" r:id="rId26"/>
    <p:sldId id="2145708004" r:id="rId27"/>
    <p:sldId id="271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12743D-9488-93D0-C337-1129664FE366}" name="Virasjoki Vilma" initials="VV" userId="S::Vilma.Virasjoki@fingrid.fi::12658d0c-11a2-4e2f-9a2f-b6fd1df1b1be" providerId="AD"/>
  <p188:author id="{41FF9673-532F-8FEE-DDCD-742E9799A0D6}" name="Viikari Meri" initials="VM" userId="S::Meri.Viikari@fingrid.fi::3deffa6b-96bd-466e-ae51-dd9b7e1f00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A95"/>
    <a:srgbClr val="CF85D7"/>
    <a:srgbClr val="DC98D7"/>
    <a:srgbClr val="CEA6BF"/>
    <a:srgbClr val="BF8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73" autoAdjust="0"/>
  </p:normalViewPr>
  <p:slideViewPr>
    <p:cSldViewPr showGuides="1">
      <p:cViewPr varScale="1">
        <p:scale>
          <a:sx n="118" d="100"/>
          <a:sy n="118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CC2FE-FF38-4ECB-8BFF-53BEE2AD9988}" type="datetimeFigureOut">
              <a:rPr lang="fi-FI" smtClean="0"/>
              <a:t>14.4.2023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6658-3BC9-412F-ADF6-36A2A8177A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87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36658-3BC9-412F-ADF6-36A2A8177A6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8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36658-3BC9-412F-ADF6-36A2A8177A6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18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fi-FI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36658-3BC9-412F-ADF6-36A2A8177A6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9056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During the EPR, the Nordic CCM will ensure necessary improvements of our input data, modelling and processes in general. Please use the EPR as a learning by doing experience. After go-live, the Nordic TSOs and Nordic RCC will continue to improve the flow-based process as and when needed.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36658-3BC9-412F-ADF6-36A2A8177A6D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804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grid.f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rgbClr val="3E5660"/>
                </a:solidFill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1353056-16F9-49DC-82F7-BCDE5E3D5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55200"/>
            <a:ext cx="4968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5B9C4085-3161-4F0C-B611-CEC65C7FA7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3832" y="1574114"/>
            <a:ext cx="5184000" cy="40401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996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rgbClr val="3E5660"/>
                </a:solidFill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34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rgbClr val="3E5660"/>
                </a:solidFill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51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 3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3178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 4">
    <p:bg>
      <p:bgPr>
        <a:solidFill>
          <a:srgbClr val="A15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453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aihdettavalla kuvalla 5">
    <p:bg>
      <p:bgPr>
        <a:solidFill>
          <a:srgbClr val="009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82F9BF-DCF5-4448-A093-CD47D223EB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818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97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31950" y="619100"/>
            <a:ext cx="7128000" cy="1296000"/>
          </a:xfrm>
        </p:spPr>
        <p:txBody>
          <a:bodyPr anchor="b"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1950" y="2250000"/>
            <a:ext cx="7128000" cy="3780000"/>
          </a:xfrm>
        </p:spPr>
        <p:txBody>
          <a:bodyPr/>
          <a:lstStyle>
            <a:lvl1pPr>
              <a:buClr>
                <a:schemeClr val="bg1"/>
              </a:buClr>
              <a:defRPr sz="21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hidden">
          <a:xfrm rot="3360000">
            <a:off x="7477300" y="0"/>
            <a:ext cx="3630016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 descr="Fingrid logo">
            <a:extLst>
              <a:ext uri="{FF2B5EF4-FFF2-40B4-BE49-F238E27FC236}">
                <a16:creationId xmlns:a16="http://schemas.microsoft.com/office/drawing/2014/main" id="{68FF938F-C8E2-46F0-89B5-8EE70A7CC742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20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31950" y="619100"/>
            <a:ext cx="7128000" cy="1296000"/>
          </a:xfrm>
        </p:spPr>
        <p:txBody>
          <a:bodyPr anchor="b"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1950" y="2250000"/>
            <a:ext cx="7128000" cy="3780000"/>
          </a:xfrm>
        </p:spPr>
        <p:txBody>
          <a:bodyPr/>
          <a:lstStyle>
            <a:lvl1pPr>
              <a:buClr>
                <a:schemeClr val="bg1"/>
              </a:buClr>
              <a:defRPr sz="21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hidden">
          <a:xfrm rot="3360000">
            <a:off x="7477300" y="0"/>
            <a:ext cx="3630016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 descr="Fingrid logo">
            <a:extLst>
              <a:ext uri="{FF2B5EF4-FFF2-40B4-BE49-F238E27FC236}">
                <a16:creationId xmlns:a16="http://schemas.microsoft.com/office/drawing/2014/main" id="{7F2A112A-3753-48B0-9B81-6B2184C3296C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67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221374"/>
            <a:ext cx="5480050" cy="3456000"/>
          </a:xfrm>
        </p:spPr>
        <p:txBody>
          <a:bodyPr anchor="ctr"/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5104494"/>
            <a:ext cx="5480050" cy="9271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557D503-6ECA-47E3-A051-E61901DBC059}"/>
              </a:ext>
            </a:extLst>
          </p:cNvPr>
          <p:cNvSpPr/>
          <p:nvPr/>
        </p:nvSpPr>
        <p:spPr>
          <a:xfrm>
            <a:off x="9696000" y="0"/>
            <a:ext cx="24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7DC62B2A-7184-46CA-AB71-2911DDB0AF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0550" y="2"/>
            <a:ext cx="5480050" cy="6857999"/>
          </a:xfrm>
          <a:custGeom>
            <a:avLst/>
            <a:gdLst>
              <a:gd name="connsiteX0" fmla="*/ 4967618 w 5480050"/>
              <a:gd name="connsiteY0" fmla="*/ 6347580 h 6857999"/>
              <a:gd name="connsiteX1" fmla="*/ 4967618 w 5480050"/>
              <a:gd name="connsiteY1" fmla="*/ 6347867 h 6857999"/>
              <a:gd name="connsiteX2" fmla="*/ 4967589 w 5480050"/>
              <a:gd name="connsiteY2" fmla="*/ 6347724 h 6857999"/>
              <a:gd name="connsiteX3" fmla="*/ 4557814 w 5480050"/>
              <a:gd name="connsiteY3" fmla="*/ 6283410 h 6857999"/>
              <a:gd name="connsiteX4" fmla="*/ 4616398 w 5480050"/>
              <a:gd name="connsiteY4" fmla="*/ 6283410 h 6857999"/>
              <a:gd name="connsiteX5" fmla="*/ 4646980 w 5480050"/>
              <a:gd name="connsiteY5" fmla="*/ 6313992 h 6857999"/>
              <a:gd name="connsiteX6" fmla="*/ 4616398 w 5480050"/>
              <a:gd name="connsiteY6" fmla="*/ 6344502 h 6857999"/>
              <a:gd name="connsiteX7" fmla="*/ 4557814 w 5480050"/>
              <a:gd name="connsiteY7" fmla="*/ 6344502 h 6857999"/>
              <a:gd name="connsiteX8" fmla="*/ 4864988 w 5480050"/>
              <a:gd name="connsiteY8" fmla="*/ 6283409 h 6857999"/>
              <a:gd name="connsiteX9" fmla="*/ 4903160 w 5480050"/>
              <a:gd name="connsiteY9" fmla="*/ 6283409 h 6857999"/>
              <a:gd name="connsiteX10" fmla="*/ 4962553 w 5480050"/>
              <a:gd name="connsiteY10" fmla="*/ 6322777 h 6857999"/>
              <a:gd name="connsiteX11" fmla="*/ 4967589 w 5480050"/>
              <a:gd name="connsiteY11" fmla="*/ 6347724 h 6857999"/>
              <a:gd name="connsiteX12" fmla="*/ 4962553 w 5480050"/>
              <a:gd name="connsiteY12" fmla="*/ 6372670 h 6857999"/>
              <a:gd name="connsiteX13" fmla="*/ 4903160 w 5480050"/>
              <a:gd name="connsiteY13" fmla="*/ 6412037 h 6857999"/>
              <a:gd name="connsiteX14" fmla="*/ 4864988 w 5480050"/>
              <a:gd name="connsiteY14" fmla="*/ 6412037 h 6857999"/>
              <a:gd name="connsiteX15" fmla="*/ 4827602 w 5480050"/>
              <a:gd name="connsiteY15" fmla="*/ 6246024 h 6857999"/>
              <a:gd name="connsiteX16" fmla="*/ 4827602 w 5480050"/>
              <a:gd name="connsiteY16" fmla="*/ 6449493 h 6857999"/>
              <a:gd name="connsiteX17" fmla="*/ 4903447 w 5480050"/>
              <a:gd name="connsiteY17" fmla="*/ 6449493 h 6857999"/>
              <a:gd name="connsiteX18" fmla="*/ 4997285 w 5480050"/>
              <a:gd name="connsiteY18" fmla="*/ 6387293 h 6857999"/>
              <a:gd name="connsiteX19" fmla="*/ 5005267 w 5480050"/>
              <a:gd name="connsiteY19" fmla="*/ 6347759 h 6857999"/>
              <a:gd name="connsiteX20" fmla="*/ 5005289 w 5480050"/>
              <a:gd name="connsiteY20" fmla="*/ 6347867 h 6857999"/>
              <a:gd name="connsiteX21" fmla="*/ 5005289 w 5480050"/>
              <a:gd name="connsiteY21" fmla="*/ 6347652 h 6857999"/>
              <a:gd name="connsiteX22" fmla="*/ 5005267 w 5480050"/>
              <a:gd name="connsiteY22" fmla="*/ 6347759 h 6857999"/>
              <a:gd name="connsiteX23" fmla="*/ 4997285 w 5480050"/>
              <a:gd name="connsiteY23" fmla="*/ 6308225 h 6857999"/>
              <a:gd name="connsiteX24" fmla="*/ 4903447 w 5480050"/>
              <a:gd name="connsiteY24" fmla="*/ 6246024 h 6857999"/>
              <a:gd name="connsiteX25" fmla="*/ 4520142 w 5480050"/>
              <a:gd name="connsiteY25" fmla="*/ 6245810 h 6857999"/>
              <a:gd name="connsiteX26" fmla="*/ 4520142 w 5480050"/>
              <a:gd name="connsiteY26" fmla="*/ 6449495 h 6857999"/>
              <a:gd name="connsiteX27" fmla="*/ 4557814 w 5480050"/>
              <a:gd name="connsiteY27" fmla="*/ 6449495 h 6857999"/>
              <a:gd name="connsiteX28" fmla="*/ 4557814 w 5480050"/>
              <a:gd name="connsiteY28" fmla="*/ 6382173 h 6857999"/>
              <a:gd name="connsiteX29" fmla="*/ 4604796 w 5480050"/>
              <a:gd name="connsiteY29" fmla="*/ 6382173 h 6857999"/>
              <a:gd name="connsiteX30" fmla="*/ 4639961 w 5480050"/>
              <a:gd name="connsiteY30" fmla="*/ 6449495 h 6857999"/>
              <a:gd name="connsiteX31" fmla="*/ 4680712 w 5480050"/>
              <a:gd name="connsiteY31" fmla="*/ 6449495 h 6857999"/>
              <a:gd name="connsiteX32" fmla="*/ 4642754 w 5480050"/>
              <a:gd name="connsiteY32" fmla="*/ 6377016 h 6857999"/>
              <a:gd name="connsiteX33" fmla="*/ 4685010 w 5480050"/>
              <a:gd name="connsiteY33" fmla="*/ 6313992 h 6857999"/>
              <a:gd name="connsiteX34" fmla="*/ 4616828 w 5480050"/>
              <a:gd name="connsiteY34" fmla="*/ 6245810 h 6857999"/>
              <a:gd name="connsiteX35" fmla="*/ 4731419 w 5480050"/>
              <a:gd name="connsiteY35" fmla="*/ 6245737 h 6857999"/>
              <a:gd name="connsiteX36" fmla="*/ 4731419 w 5480050"/>
              <a:gd name="connsiteY36" fmla="*/ 6449422 h 6857999"/>
              <a:gd name="connsiteX37" fmla="*/ 4769090 w 5480050"/>
              <a:gd name="connsiteY37" fmla="*/ 6449422 h 6857999"/>
              <a:gd name="connsiteX38" fmla="*/ 4769090 w 5480050"/>
              <a:gd name="connsiteY38" fmla="*/ 6245737 h 6857999"/>
              <a:gd name="connsiteX39" fmla="*/ 4065862 w 5480050"/>
              <a:gd name="connsiteY39" fmla="*/ 6245737 h 6857999"/>
              <a:gd name="connsiteX40" fmla="*/ 4065862 w 5480050"/>
              <a:gd name="connsiteY40" fmla="*/ 6449422 h 6857999"/>
              <a:gd name="connsiteX41" fmla="*/ 4103533 w 5480050"/>
              <a:gd name="connsiteY41" fmla="*/ 6449422 h 6857999"/>
              <a:gd name="connsiteX42" fmla="*/ 4103533 w 5480050"/>
              <a:gd name="connsiteY42" fmla="*/ 6299953 h 6857999"/>
              <a:gd name="connsiteX43" fmla="*/ 4181885 w 5480050"/>
              <a:gd name="connsiteY43" fmla="*/ 6449422 h 6857999"/>
              <a:gd name="connsiteX44" fmla="*/ 4235098 w 5480050"/>
              <a:gd name="connsiteY44" fmla="*/ 6449422 h 6857999"/>
              <a:gd name="connsiteX45" fmla="*/ 4235098 w 5480050"/>
              <a:gd name="connsiteY45" fmla="*/ 6245737 h 6857999"/>
              <a:gd name="connsiteX46" fmla="*/ 4197426 w 5480050"/>
              <a:gd name="connsiteY46" fmla="*/ 6245737 h 6857999"/>
              <a:gd name="connsiteX47" fmla="*/ 4197426 w 5480050"/>
              <a:gd name="connsiteY47" fmla="*/ 6395207 h 6857999"/>
              <a:gd name="connsiteX48" fmla="*/ 4119075 w 5480050"/>
              <a:gd name="connsiteY48" fmla="*/ 6245737 h 6857999"/>
              <a:gd name="connsiteX49" fmla="*/ 3969821 w 5480050"/>
              <a:gd name="connsiteY49" fmla="*/ 6245737 h 6857999"/>
              <a:gd name="connsiteX50" fmla="*/ 3969821 w 5480050"/>
              <a:gd name="connsiteY50" fmla="*/ 6449422 h 6857999"/>
              <a:gd name="connsiteX51" fmla="*/ 4007492 w 5480050"/>
              <a:gd name="connsiteY51" fmla="*/ 6449422 h 6857999"/>
              <a:gd name="connsiteX52" fmla="*/ 4007492 w 5480050"/>
              <a:gd name="connsiteY52" fmla="*/ 6245737 h 6857999"/>
              <a:gd name="connsiteX53" fmla="*/ 3787193 w 5480050"/>
              <a:gd name="connsiteY53" fmla="*/ 6245737 h 6857999"/>
              <a:gd name="connsiteX54" fmla="*/ 3787193 w 5480050"/>
              <a:gd name="connsiteY54" fmla="*/ 6449422 h 6857999"/>
              <a:gd name="connsiteX55" fmla="*/ 3824865 w 5480050"/>
              <a:gd name="connsiteY55" fmla="*/ 6449422 h 6857999"/>
              <a:gd name="connsiteX56" fmla="*/ 3824865 w 5480050"/>
              <a:gd name="connsiteY56" fmla="*/ 6382172 h 6857999"/>
              <a:gd name="connsiteX57" fmla="*/ 3898632 w 5480050"/>
              <a:gd name="connsiteY57" fmla="*/ 6382172 h 6857999"/>
              <a:gd name="connsiteX58" fmla="*/ 3918328 w 5480050"/>
              <a:gd name="connsiteY58" fmla="*/ 6344500 h 6857999"/>
              <a:gd name="connsiteX59" fmla="*/ 3824865 w 5480050"/>
              <a:gd name="connsiteY59" fmla="*/ 6344500 h 6857999"/>
              <a:gd name="connsiteX60" fmla="*/ 3824865 w 5480050"/>
              <a:gd name="connsiteY60" fmla="*/ 6283409 h 6857999"/>
              <a:gd name="connsiteX61" fmla="*/ 3927209 w 5480050"/>
              <a:gd name="connsiteY61" fmla="*/ 6283409 h 6857999"/>
              <a:gd name="connsiteX62" fmla="*/ 3927209 w 5480050"/>
              <a:gd name="connsiteY62" fmla="*/ 6245737 h 6857999"/>
              <a:gd name="connsiteX63" fmla="*/ 4377978 w 5480050"/>
              <a:gd name="connsiteY63" fmla="*/ 6239650 h 6857999"/>
              <a:gd name="connsiteX64" fmla="*/ 4274202 w 5480050"/>
              <a:gd name="connsiteY64" fmla="*/ 6347580 h 6857999"/>
              <a:gd name="connsiteX65" fmla="*/ 4374473 w 5480050"/>
              <a:gd name="connsiteY65" fmla="*/ 6455577 h 6857999"/>
              <a:gd name="connsiteX66" fmla="*/ 4482470 w 5480050"/>
              <a:gd name="connsiteY66" fmla="*/ 6355305 h 6857999"/>
              <a:gd name="connsiteX67" fmla="*/ 4482470 w 5480050"/>
              <a:gd name="connsiteY67" fmla="*/ 6347580 h 6857999"/>
              <a:gd name="connsiteX68" fmla="*/ 4482470 w 5480050"/>
              <a:gd name="connsiteY68" fmla="*/ 6344501 h 6857999"/>
              <a:gd name="connsiteX69" fmla="*/ 4367951 w 5480050"/>
              <a:gd name="connsiteY69" fmla="*/ 6344501 h 6857999"/>
              <a:gd name="connsiteX70" fmla="*/ 4387646 w 5480050"/>
              <a:gd name="connsiteY70" fmla="*/ 6382172 h 6857999"/>
              <a:gd name="connsiteX71" fmla="*/ 4435774 w 5480050"/>
              <a:gd name="connsiteY71" fmla="*/ 6382172 h 6857999"/>
              <a:gd name="connsiteX72" fmla="*/ 4377978 w 5480050"/>
              <a:gd name="connsiteY72" fmla="*/ 6417981 h 6857999"/>
              <a:gd name="connsiteX73" fmla="*/ 4311515 w 5480050"/>
              <a:gd name="connsiteY73" fmla="*/ 6347723 h 6857999"/>
              <a:gd name="connsiteX74" fmla="*/ 4377978 w 5480050"/>
              <a:gd name="connsiteY74" fmla="*/ 6277609 h 6857999"/>
              <a:gd name="connsiteX75" fmla="*/ 4427324 w 5480050"/>
              <a:gd name="connsiteY75" fmla="*/ 6300885 h 6857999"/>
              <a:gd name="connsiteX76" fmla="*/ 4458048 w 5480050"/>
              <a:gd name="connsiteY76" fmla="*/ 6278826 h 6857999"/>
              <a:gd name="connsiteX77" fmla="*/ 4377978 w 5480050"/>
              <a:gd name="connsiteY77" fmla="*/ 6239650 h 6857999"/>
              <a:gd name="connsiteX78" fmla="*/ 0 w 5480050"/>
              <a:gd name="connsiteY78" fmla="*/ 0 h 6857999"/>
              <a:gd name="connsiteX79" fmla="*/ 5480050 w 5480050"/>
              <a:gd name="connsiteY79" fmla="*/ 0 h 6857999"/>
              <a:gd name="connsiteX80" fmla="*/ 5480050 w 5480050"/>
              <a:gd name="connsiteY80" fmla="*/ 6857999 h 6857999"/>
              <a:gd name="connsiteX81" fmla="*/ 0 w 5480050"/>
              <a:gd name="connsiteY8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80050" h="6857999">
                <a:moveTo>
                  <a:pt x="4967618" y="6347580"/>
                </a:moveTo>
                <a:lnTo>
                  <a:pt x="4967618" y="6347867"/>
                </a:lnTo>
                <a:lnTo>
                  <a:pt x="4967589" y="6347724"/>
                </a:lnTo>
                <a:close/>
                <a:moveTo>
                  <a:pt x="4557814" y="6283410"/>
                </a:moveTo>
                <a:lnTo>
                  <a:pt x="4616398" y="6283410"/>
                </a:lnTo>
                <a:cubicBezTo>
                  <a:pt x="4633286" y="6283410"/>
                  <a:pt x="4646980" y="6297102"/>
                  <a:pt x="4646980" y="6313992"/>
                </a:cubicBezTo>
                <a:cubicBezTo>
                  <a:pt x="4646937" y="6330853"/>
                  <a:pt x="4633257" y="6344502"/>
                  <a:pt x="4616398" y="6344502"/>
                </a:cubicBezTo>
                <a:lnTo>
                  <a:pt x="4557814" y="6344502"/>
                </a:lnTo>
                <a:close/>
                <a:moveTo>
                  <a:pt x="4864988" y="6283409"/>
                </a:moveTo>
                <a:lnTo>
                  <a:pt x="4903160" y="6283409"/>
                </a:lnTo>
                <a:cubicBezTo>
                  <a:pt x="4929862" y="6283409"/>
                  <a:pt x="4952768" y="6299642"/>
                  <a:pt x="4962553" y="6322777"/>
                </a:cubicBezTo>
                <a:lnTo>
                  <a:pt x="4967589" y="6347724"/>
                </a:lnTo>
                <a:lnTo>
                  <a:pt x="4962553" y="6372670"/>
                </a:lnTo>
                <a:cubicBezTo>
                  <a:pt x="4952768" y="6395804"/>
                  <a:pt x="4929862" y="6412037"/>
                  <a:pt x="4903160" y="6412037"/>
                </a:cubicBezTo>
                <a:lnTo>
                  <a:pt x="4864988" y="6412037"/>
                </a:lnTo>
                <a:close/>
                <a:moveTo>
                  <a:pt x="4827602" y="6246024"/>
                </a:moveTo>
                <a:lnTo>
                  <a:pt x="4827602" y="6449493"/>
                </a:lnTo>
                <a:lnTo>
                  <a:pt x="4903447" y="6449493"/>
                </a:lnTo>
                <a:cubicBezTo>
                  <a:pt x="4945629" y="6449493"/>
                  <a:pt x="4981824" y="6423846"/>
                  <a:pt x="4997285" y="6387293"/>
                </a:cubicBezTo>
                <a:lnTo>
                  <a:pt x="5005267" y="6347759"/>
                </a:lnTo>
                <a:lnTo>
                  <a:pt x="5005289" y="6347867"/>
                </a:lnTo>
                <a:lnTo>
                  <a:pt x="5005289" y="6347652"/>
                </a:lnTo>
                <a:lnTo>
                  <a:pt x="5005267" y="6347759"/>
                </a:lnTo>
                <a:lnTo>
                  <a:pt x="4997285" y="6308225"/>
                </a:lnTo>
                <a:cubicBezTo>
                  <a:pt x="4981824" y="6271672"/>
                  <a:pt x="4945629" y="6246024"/>
                  <a:pt x="4903447" y="6246024"/>
                </a:cubicBezTo>
                <a:close/>
                <a:moveTo>
                  <a:pt x="4520142" y="6245810"/>
                </a:moveTo>
                <a:lnTo>
                  <a:pt x="4520142" y="6449495"/>
                </a:lnTo>
                <a:lnTo>
                  <a:pt x="4557814" y="6449495"/>
                </a:lnTo>
                <a:lnTo>
                  <a:pt x="4557814" y="6382173"/>
                </a:lnTo>
                <a:lnTo>
                  <a:pt x="4604796" y="6382173"/>
                </a:lnTo>
                <a:lnTo>
                  <a:pt x="4639961" y="6449495"/>
                </a:lnTo>
                <a:lnTo>
                  <a:pt x="4680712" y="6449495"/>
                </a:lnTo>
                <a:lnTo>
                  <a:pt x="4642754" y="6377016"/>
                </a:lnTo>
                <a:cubicBezTo>
                  <a:pt x="4668322" y="6366527"/>
                  <a:pt x="4685017" y="6341626"/>
                  <a:pt x="4685010" y="6313992"/>
                </a:cubicBezTo>
                <a:cubicBezTo>
                  <a:pt x="4685010" y="6276335"/>
                  <a:pt x="4654485" y="6245810"/>
                  <a:pt x="4616828" y="6245810"/>
                </a:cubicBezTo>
                <a:close/>
                <a:moveTo>
                  <a:pt x="4731419" y="6245737"/>
                </a:moveTo>
                <a:lnTo>
                  <a:pt x="4731419" y="6449422"/>
                </a:lnTo>
                <a:lnTo>
                  <a:pt x="4769090" y="6449422"/>
                </a:lnTo>
                <a:lnTo>
                  <a:pt x="4769090" y="6245737"/>
                </a:lnTo>
                <a:close/>
                <a:moveTo>
                  <a:pt x="4065862" y="6245737"/>
                </a:moveTo>
                <a:lnTo>
                  <a:pt x="4065862" y="6449422"/>
                </a:lnTo>
                <a:lnTo>
                  <a:pt x="4103533" y="6449422"/>
                </a:lnTo>
                <a:lnTo>
                  <a:pt x="4103533" y="6299953"/>
                </a:lnTo>
                <a:lnTo>
                  <a:pt x="4181885" y="6449422"/>
                </a:lnTo>
                <a:lnTo>
                  <a:pt x="4235098" y="6449422"/>
                </a:lnTo>
                <a:lnTo>
                  <a:pt x="4235098" y="6245737"/>
                </a:lnTo>
                <a:lnTo>
                  <a:pt x="4197426" y="6245737"/>
                </a:lnTo>
                <a:lnTo>
                  <a:pt x="4197426" y="6395207"/>
                </a:lnTo>
                <a:lnTo>
                  <a:pt x="4119075" y="6245737"/>
                </a:lnTo>
                <a:close/>
                <a:moveTo>
                  <a:pt x="3969821" y="6245737"/>
                </a:moveTo>
                <a:lnTo>
                  <a:pt x="3969821" y="6449422"/>
                </a:lnTo>
                <a:lnTo>
                  <a:pt x="4007492" y="6449422"/>
                </a:lnTo>
                <a:lnTo>
                  <a:pt x="4007492" y="6245737"/>
                </a:lnTo>
                <a:close/>
                <a:moveTo>
                  <a:pt x="3787193" y="6245737"/>
                </a:moveTo>
                <a:lnTo>
                  <a:pt x="3787193" y="6449422"/>
                </a:lnTo>
                <a:lnTo>
                  <a:pt x="3824865" y="6449422"/>
                </a:lnTo>
                <a:lnTo>
                  <a:pt x="3824865" y="6382172"/>
                </a:lnTo>
                <a:lnTo>
                  <a:pt x="3898632" y="6382172"/>
                </a:lnTo>
                <a:lnTo>
                  <a:pt x="3918328" y="6344500"/>
                </a:lnTo>
                <a:lnTo>
                  <a:pt x="3824865" y="6344500"/>
                </a:lnTo>
                <a:lnTo>
                  <a:pt x="3824865" y="6283409"/>
                </a:lnTo>
                <a:lnTo>
                  <a:pt x="3927209" y="6283409"/>
                </a:lnTo>
                <a:lnTo>
                  <a:pt x="3927209" y="6245737"/>
                </a:lnTo>
                <a:close/>
                <a:moveTo>
                  <a:pt x="4377978" y="6239650"/>
                </a:moveTo>
                <a:cubicBezTo>
                  <a:pt x="4319564" y="6240904"/>
                  <a:pt x="4273163" y="6289161"/>
                  <a:pt x="4274202" y="6347580"/>
                </a:cubicBezTo>
                <a:cubicBezTo>
                  <a:pt x="4272069" y="6405091"/>
                  <a:pt x="4316961" y="6453444"/>
                  <a:pt x="4374473" y="6455577"/>
                </a:cubicBezTo>
                <a:cubicBezTo>
                  <a:pt x="4431985" y="6457710"/>
                  <a:pt x="4480336" y="6412817"/>
                  <a:pt x="4482470" y="6355305"/>
                </a:cubicBezTo>
                <a:cubicBezTo>
                  <a:pt x="4482563" y="6352732"/>
                  <a:pt x="4482563" y="6350154"/>
                  <a:pt x="4482470" y="6347580"/>
                </a:cubicBezTo>
                <a:cubicBezTo>
                  <a:pt x="4482470" y="6346577"/>
                  <a:pt x="4482470" y="6345504"/>
                  <a:pt x="4482470" y="6344501"/>
                </a:cubicBezTo>
                <a:lnTo>
                  <a:pt x="4367951" y="6344501"/>
                </a:lnTo>
                <a:lnTo>
                  <a:pt x="4387646" y="6382172"/>
                </a:lnTo>
                <a:lnTo>
                  <a:pt x="4435774" y="6382172"/>
                </a:lnTo>
                <a:cubicBezTo>
                  <a:pt x="4424616" y="6403884"/>
                  <a:pt x="4402386" y="6417659"/>
                  <a:pt x="4377978" y="6417981"/>
                </a:cubicBezTo>
                <a:cubicBezTo>
                  <a:pt x="4340226" y="6416928"/>
                  <a:pt x="4310472" y="6385476"/>
                  <a:pt x="4311515" y="6347723"/>
                </a:cubicBezTo>
                <a:cubicBezTo>
                  <a:pt x="4310553" y="6310026"/>
                  <a:pt x="4340283" y="6278662"/>
                  <a:pt x="4377978" y="6277609"/>
                </a:cubicBezTo>
                <a:cubicBezTo>
                  <a:pt x="4397064" y="6277680"/>
                  <a:pt x="4415134" y="6286203"/>
                  <a:pt x="4427324" y="6300885"/>
                </a:cubicBezTo>
                <a:lnTo>
                  <a:pt x="4458048" y="6278826"/>
                </a:lnTo>
                <a:cubicBezTo>
                  <a:pt x="4438725" y="6254245"/>
                  <a:pt x="4409247" y="6239821"/>
                  <a:pt x="4377978" y="6239650"/>
                </a:cubicBezTo>
                <a:close/>
                <a:moveTo>
                  <a:pt x="0" y="0"/>
                </a:moveTo>
                <a:lnTo>
                  <a:pt x="5480050" y="0"/>
                </a:lnTo>
                <a:lnTo>
                  <a:pt x="5480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3E5660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6060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6631" y="1368798"/>
            <a:ext cx="4824000" cy="1008000"/>
          </a:xfrm>
        </p:spPr>
        <p:txBody>
          <a:bodyPr/>
          <a:lstStyle>
            <a:lvl1pPr>
              <a:lnSpc>
                <a:spcPct val="100000"/>
              </a:lnSpc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1096631" y="2857080"/>
            <a:ext cx="4824000" cy="3168000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C6E4AAD7-9231-4C64-8FD3-F82D50A978C7}"/>
              </a:ext>
            </a:extLst>
          </p:cNvPr>
          <p:cNvSpPr/>
          <p:nvPr/>
        </p:nvSpPr>
        <p:spPr>
          <a:xfrm>
            <a:off x="9696000" y="0"/>
            <a:ext cx="24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49E8D4C3-2FDF-454E-88C2-BBE58E09FD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0550" y="2"/>
            <a:ext cx="5480050" cy="6857999"/>
          </a:xfrm>
          <a:custGeom>
            <a:avLst/>
            <a:gdLst>
              <a:gd name="connsiteX0" fmla="*/ 4967618 w 5480050"/>
              <a:gd name="connsiteY0" fmla="*/ 6347580 h 6857999"/>
              <a:gd name="connsiteX1" fmla="*/ 4967618 w 5480050"/>
              <a:gd name="connsiteY1" fmla="*/ 6347867 h 6857999"/>
              <a:gd name="connsiteX2" fmla="*/ 4967589 w 5480050"/>
              <a:gd name="connsiteY2" fmla="*/ 6347724 h 6857999"/>
              <a:gd name="connsiteX3" fmla="*/ 4557814 w 5480050"/>
              <a:gd name="connsiteY3" fmla="*/ 6283410 h 6857999"/>
              <a:gd name="connsiteX4" fmla="*/ 4616398 w 5480050"/>
              <a:gd name="connsiteY4" fmla="*/ 6283410 h 6857999"/>
              <a:gd name="connsiteX5" fmla="*/ 4646980 w 5480050"/>
              <a:gd name="connsiteY5" fmla="*/ 6313992 h 6857999"/>
              <a:gd name="connsiteX6" fmla="*/ 4616398 w 5480050"/>
              <a:gd name="connsiteY6" fmla="*/ 6344502 h 6857999"/>
              <a:gd name="connsiteX7" fmla="*/ 4557814 w 5480050"/>
              <a:gd name="connsiteY7" fmla="*/ 6344502 h 6857999"/>
              <a:gd name="connsiteX8" fmla="*/ 4864988 w 5480050"/>
              <a:gd name="connsiteY8" fmla="*/ 6283409 h 6857999"/>
              <a:gd name="connsiteX9" fmla="*/ 4903160 w 5480050"/>
              <a:gd name="connsiteY9" fmla="*/ 6283409 h 6857999"/>
              <a:gd name="connsiteX10" fmla="*/ 4962553 w 5480050"/>
              <a:gd name="connsiteY10" fmla="*/ 6322777 h 6857999"/>
              <a:gd name="connsiteX11" fmla="*/ 4967589 w 5480050"/>
              <a:gd name="connsiteY11" fmla="*/ 6347724 h 6857999"/>
              <a:gd name="connsiteX12" fmla="*/ 4962553 w 5480050"/>
              <a:gd name="connsiteY12" fmla="*/ 6372670 h 6857999"/>
              <a:gd name="connsiteX13" fmla="*/ 4903160 w 5480050"/>
              <a:gd name="connsiteY13" fmla="*/ 6412037 h 6857999"/>
              <a:gd name="connsiteX14" fmla="*/ 4864988 w 5480050"/>
              <a:gd name="connsiteY14" fmla="*/ 6412037 h 6857999"/>
              <a:gd name="connsiteX15" fmla="*/ 4827602 w 5480050"/>
              <a:gd name="connsiteY15" fmla="*/ 6246024 h 6857999"/>
              <a:gd name="connsiteX16" fmla="*/ 4827602 w 5480050"/>
              <a:gd name="connsiteY16" fmla="*/ 6449493 h 6857999"/>
              <a:gd name="connsiteX17" fmla="*/ 4903447 w 5480050"/>
              <a:gd name="connsiteY17" fmla="*/ 6449493 h 6857999"/>
              <a:gd name="connsiteX18" fmla="*/ 4997285 w 5480050"/>
              <a:gd name="connsiteY18" fmla="*/ 6387293 h 6857999"/>
              <a:gd name="connsiteX19" fmla="*/ 5005267 w 5480050"/>
              <a:gd name="connsiteY19" fmla="*/ 6347759 h 6857999"/>
              <a:gd name="connsiteX20" fmla="*/ 5005289 w 5480050"/>
              <a:gd name="connsiteY20" fmla="*/ 6347867 h 6857999"/>
              <a:gd name="connsiteX21" fmla="*/ 5005289 w 5480050"/>
              <a:gd name="connsiteY21" fmla="*/ 6347652 h 6857999"/>
              <a:gd name="connsiteX22" fmla="*/ 5005267 w 5480050"/>
              <a:gd name="connsiteY22" fmla="*/ 6347759 h 6857999"/>
              <a:gd name="connsiteX23" fmla="*/ 4997285 w 5480050"/>
              <a:gd name="connsiteY23" fmla="*/ 6308225 h 6857999"/>
              <a:gd name="connsiteX24" fmla="*/ 4903447 w 5480050"/>
              <a:gd name="connsiteY24" fmla="*/ 6246024 h 6857999"/>
              <a:gd name="connsiteX25" fmla="*/ 4520142 w 5480050"/>
              <a:gd name="connsiteY25" fmla="*/ 6245810 h 6857999"/>
              <a:gd name="connsiteX26" fmla="*/ 4520142 w 5480050"/>
              <a:gd name="connsiteY26" fmla="*/ 6449495 h 6857999"/>
              <a:gd name="connsiteX27" fmla="*/ 4557814 w 5480050"/>
              <a:gd name="connsiteY27" fmla="*/ 6449495 h 6857999"/>
              <a:gd name="connsiteX28" fmla="*/ 4557814 w 5480050"/>
              <a:gd name="connsiteY28" fmla="*/ 6382173 h 6857999"/>
              <a:gd name="connsiteX29" fmla="*/ 4604796 w 5480050"/>
              <a:gd name="connsiteY29" fmla="*/ 6382173 h 6857999"/>
              <a:gd name="connsiteX30" fmla="*/ 4639961 w 5480050"/>
              <a:gd name="connsiteY30" fmla="*/ 6449495 h 6857999"/>
              <a:gd name="connsiteX31" fmla="*/ 4680712 w 5480050"/>
              <a:gd name="connsiteY31" fmla="*/ 6449495 h 6857999"/>
              <a:gd name="connsiteX32" fmla="*/ 4642754 w 5480050"/>
              <a:gd name="connsiteY32" fmla="*/ 6377016 h 6857999"/>
              <a:gd name="connsiteX33" fmla="*/ 4685010 w 5480050"/>
              <a:gd name="connsiteY33" fmla="*/ 6313992 h 6857999"/>
              <a:gd name="connsiteX34" fmla="*/ 4616828 w 5480050"/>
              <a:gd name="connsiteY34" fmla="*/ 6245810 h 6857999"/>
              <a:gd name="connsiteX35" fmla="*/ 4731419 w 5480050"/>
              <a:gd name="connsiteY35" fmla="*/ 6245737 h 6857999"/>
              <a:gd name="connsiteX36" fmla="*/ 4731419 w 5480050"/>
              <a:gd name="connsiteY36" fmla="*/ 6449422 h 6857999"/>
              <a:gd name="connsiteX37" fmla="*/ 4769090 w 5480050"/>
              <a:gd name="connsiteY37" fmla="*/ 6449422 h 6857999"/>
              <a:gd name="connsiteX38" fmla="*/ 4769090 w 5480050"/>
              <a:gd name="connsiteY38" fmla="*/ 6245737 h 6857999"/>
              <a:gd name="connsiteX39" fmla="*/ 4065862 w 5480050"/>
              <a:gd name="connsiteY39" fmla="*/ 6245737 h 6857999"/>
              <a:gd name="connsiteX40" fmla="*/ 4065862 w 5480050"/>
              <a:gd name="connsiteY40" fmla="*/ 6449422 h 6857999"/>
              <a:gd name="connsiteX41" fmla="*/ 4103533 w 5480050"/>
              <a:gd name="connsiteY41" fmla="*/ 6449422 h 6857999"/>
              <a:gd name="connsiteX42" fmla="*/ 4103533 w 5480050"/>
              <a:gd name="connsiteY42" fmla="*/ 6299953 h 6857999"/>
              <a:gd name="connsiteX43" fmla="*/ 4181885 w 5480050"/>
              <a:gd name="connsiteY43" fmla="*/ 6449422 h 6857999"/>
              <a:gd name="connsiteX44" fmla="*/ 4235098 w 5480050"/>
              <a:gd name="connsiteY44" fmla="*/ 6449422 h 6857999"/>
              <a:gd name="connsiteX45" fmla="*/ 4235098 w 5480050"/>
              <a:gd name="connsiteY45" fmla="*/ 6245737 h 6857999"/>
              <a:gd name="connsiteX46" fmla="*/ 4197426 w 5480050"/>
              <a:gd name="connsiteY46" fmla="*/ 6245737 h 6857999"/>
              <a:gd name="connsiteX47" fmla="*/ 4197426 w 5480050"/>
              <a:gd name="connsiteY47" fmla="*/ 6395207 h 6857999"/>
              <a:gd name="connsiteX48" fmla="*/ 4119075 w 5480050"/>
              <a:gd name="connsiteY48" fmla="*/ 6245737 h 6857999"/>
              <a:gd name="connsiteX49" fmla="*/ 3969821 w 5480050"/>
              <a:gd name="connsiteY49" fmla="*/ 6245737 h 6857999"/>
              <a:gd name="connsiteX50" fmla="*/ 3969821 w 5480050"/>
              <a:gd name="connsiteY50" fmla="*/ 6449422 h 6857999"/>
              <a:gd name="connsiteX51" fmla="*/ 4007492 w 5480050"/>
              <a:gd name="connsiteY51" fmla="*/ 6449422 h 6857999"/>
              <a:gd name="connsiteX52" fmla="*/ 4007492 w 5480050"/>
              <a:gd name="connsiteY52" fmla="*/ 6245737 h 6857999"/>
              <a:gd name="connsiteX53" fmla="*/ 3787193 w 5480050"/>
              <a:gd name="connsiteY53" fmla="*/ 6245737 h 6857999"/>
              <a:gd name="connsiteX54" fmla="*/ 3787193 w 5480050"/>
              <a:gd name="connsiteY54" fmla="*/ 6449422 h 6857999"/>
              <a:gd name="connsiteX55" fmla="*/ 3824865 w 5480050"/>
              <a:gd name="connsiteY55" fmla="*/ 6449422 h 6857999"/>
              <a:gd name="connsiteX56" fmla="*/ 3824865 w 5480050"/>
              <a:gd name="connsiteY56" fmla="*/ 6382172 h 6857999"/>
              <a:gd name="connsiteX57" fmla="*/ 3898632 w 5480050"/>
              <a:gd name="connsiteY57" fmla="*/ 6382172 h 6857999"/>
              <a:gd name="connsiteX58" fmla="*/ 3918328 w 5480050"/>
              <a:gd name="connsiteY58" fmla="*/ 6344500 h 6857999"/>
              <a:gd name="connsiteX59" fmla="*/ 3824865 w 5480050"/>
              <a:gd name="connsiteY59" fmla="*/ 6344500 h 6857999"/>
              <a:gd name="connsiteX60" fmla="*/ 3824865 w 5480050"/>
              <a:gd name="connsiteY60" fmla="*/ 6283409 h 6857999"/>
              <a:gd name="connsiteX61" fmla="*/ 3927209 w 5480050"/>
              <a:gd name="connsiteY61" fmla="*/ 6283409 h 6857999"/>
              <a:gd name="connsiteX62" fmla="*/ 3927209 w 5480050"/>
              <a:gd name="connsiteY62" fmla="*/ 6245737 h 6857999"/>
              <a:gd name="connsiteX63" fmla="*/ 4377978 w 5480050"/>
              <a:gd name="connsiteY63" fmla="*/ 6239650 h 6857999"/>
              <a:gd name="connsiteX64" fmla="*/ 4274202 w 5480050"/>
              <a:gd name="connsiteY64" fmla="*/ 6347580 h 6857999"/>
              <a:gd name="connsiteX65" fmla="*/ 4374473 w 5480050"/>
              <a:gd name="connsiteY65" fmla="*/ 6455577 h 6857999"/>
              <a:gd name="connsiteX66" fmla="*/ 4482470 w 5480050"/>
              <a:gd name="connsiteY66" fmla="*/ 6355305 h 6857999"/>
              <a:gd name="connsiteX67" fmla="*/ 4482470 w 5480050"/>
              <a:gd name="connsiteY67" fmla="*/ 6347580 h 6857999"/>
              <a:gd name="connsiteX68" fmla="*/ 4482470 w 5480050"/>
              <a:gd name="connsiteY68" fmla="*/ 6344501 h 6857999"/>
              <a:gd name="connsiteX69" fmla="*/ 4367951 w 5480050"/>
              <a:gd name="connsiteY69" fmla="*/ 6344501 h 6857999"/>
              <a:gd name="connsiteX70" fmla="*/ 4387646 w 5480050"/>
              <a:gd name="connsiteY70" fmla="*/ 6382172 h 6857999"/>
              <a:gd name="connsiteX71" fmla="*/ 4435774 w 5480050"/>
              <a:gd name="connsiteY71" fmla="*/ 6382172 h 6857999"/>
              <a:gd name="connsiteX72" fmla="*/ 4377978 w 5480050"/>
              <a:gd name="connsiteY72" fmla="*/ 6417981 h 6857999"/>
              <a:gd name="connsiteX73" fmla="*/ 4311515 w 5480050"/>
              <a:gd name="connsiteY73" fmla="*/ 6347723 h 6857999"/>
              <a:gd name="connsiteX74" fmla="*/ 4377978 w 5480050"/>
              <a:gd name="connsiteY74" fmla="*/ 6277609 h 6857999"/>
              <a:gd name="connsiteX75" fmla="*/ 4427324 w 5480050"/>
              <a:gd name="connsiteY75" fmla="*/ 6300885 h 6857999"/>
              <a:gd name="connsiteX76" fmla="*/ 4458048 w 5480050"/>
              <a:gd name="connsiteY76" fmla="*/ 6278826 h 6857999"/>
              <a:gd name="connsiteX77" fmla="*/ 4377978 w 5480050"/>
              <a:gd name="connsiteY77" fmla="*/ 6239650 h 6857999"/>
              <a:gd name="connsiteX78" fmla="*/ 0 w 5480050"/>
              <a:gd name="connsiteY78" fmla="*/ 0 h 6857999"/>
              <a:gd name="connsiteX79" fmla="*/ 5480050 w 5480050"/>
              <a:gd name="connsiteY79" fmla="*/ 0 h 6857999"/>
              <a:gd name="connsiteX80" fmla="*/ 5480050 w 5480050"/>
              <a:gd name="connsiteY80" fmla="*/ 6857999 h 6857999"/>
              <a:gd name="connsiteX81" fmla="*/ 0 w 5480050"/>
              <a:gd name="connsiteY8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80050" h="6857999">
                <a:moveTo>
                  <a:pt x="4967618" y="6347580"/>
                </a:moveTo>
                <a:lnTo>
                  <a:pt x="4967618" y="6347867"/>
                </a:lnTo>
                <a:lnTo>
                  <a:pt x="4967589" y="6347724"/>
                </a:lnTo>
                <a:close/>
                <a:moveTo>
                  <a:pt x="4557814" y="6283410"/>
                </a:moveTo>
                <a:lnTo>
                  <a:pt x="4616398" y="6283410"/>
                </a:lnTo>
                <a:cubicBezTo>
                  <a:pt x="4633286" y="6283410"/>
                  <a:pt x="4646980" y="6297102"/>
                  <a:pt x="4646980" y="6313992"/>
                </a:cubicBezTo>
                <a:cubicBezTo>
                  <a:pt x="4646937" y="6330853"/>
                  <a:pt x="4633257" y="6344502"/>
                  <a:pt x="4616398" y="6344502"/>
                </a:cubicBezTo>
                <a:lnTo>
                  <a:pt x="4557814" y="6344502"/>
                </a:lnTo>
                <a:close/>
                <a:moveTo>
                  <a:pt x="4864988" y="6283409"/>
                </a:moveTo>
                <a:lnTo>
                  <a:pt x="4903160" y="6283409"/>
                </a:lnTo>
                <a:cubicBezTo>
                  <a:pt x="4929862" y="6283409"/>
                  <a:pt x="4952768" y="6299642"/>
                  <a:pt x="4962553" y="6322777"/>
                </a:cubicBezTo>
                <a:lnTo>
                  <a:pt x="4967589" y="6347724"/>
                </a:lnTo>
                <a:lnTo>
                  <a:pt x="4962553" y="6372670"/>
                </a:lnTo>
                <a:cubicBezTo>
                  <a:pt x="4952768" y="6395804"/>
                  <a:pt x="4929862" y="6412037"/>
                  <a:pt x="4903160" y="6412037"/>
                </a:cubicBezTo>
                <a:lnTo>
                  <a:pt x="4864988" y="6412037"/>
                </a:lnTo>
                <a:close/>
                <a:moveTo>
                  <a:pt x="4827602" y="6246024"/>
                </a:moveTo>
                <a:lnTo>
                  <a:pt x="4827602" y="6449493"/>
                </a:lnTo>
                <a:lnTo>
                  <a:pt x="4903447" y="6449493"/>
                </a:lnTo>
                <a:cubicBezTo>
                  <a:pt x="4945629" y="6449493"/>
                  <a:pt x="4981824" y="6423846"/>
                  <a:pt x="4997285" y="6387293"/>
                </a:cubicBezTo>
                <a:lnTo>
                  <a:pt x="5005267" y="6347759"/>
                </a:lnTo>
                <a:lnTo>
                  <a:pt x="5005289" y="6347867"/>
                </a:lnTo>
                <a:lnTo>
                  <a:pt x="5005289" y="6347652"/>
                </a:lnTo>
                <a:lnTo>
                  <a:pt x="5005267" y="6347759"/>
                </a:lnTo>
                <a:lnTo>
                  <a:pt x="4997285" y="6308225"/>
                </a:lnTo>
                <a:cubicBezTo>
                  <a:pt x="4981824" y="6271672"/>
                  <a:pt x="4945629" y="6246024"/>
                  <a:pt x="4903447" y="6246024"/>
                </a:cubicBezTo>
                <a:close/>
                <a:moveTo>
                  <a:pt x="4520142" y="6245810"/>
                </a:moveTo>
                <a:lnTo>
                  <a:pt x="4520142" y="6449495"/>
                </a:lnTo>
                <a:lnTo>
                  <a:pt x="4557814" y="6449495"/>
                </a:lnTo>
                <a:lnTo>
                  <a:pt x="4557814" y="6382173"/>
                </a:lnTo>
                <a:lnTo>
                  <a:pt x="4604796" y="6382173"/>
                </a:lnTo>
                <a:lnTo>
                  <a:pt x="4639961" y="6449495"/>
                </a:lnTo>
                <a:lnTo>
                  <a:pt x="4680712" y="6449495"/>
                </a:lnTo>
                <a:lnTo>
                  <a:pt x="4642754" y="6377016"/>
                </a:lnTo>
                <a:cubicBezTo>
                  <a:pt x="4668322" y="6366527"/>
                  <a:pt x="4685017" y="6341626"/>
                  <a:pt x="4685010" y="6313992"/>
                </a:cubicBezTo>
                <a:cubicBezTo>
                  <a:pt x="4685010" y="6276335"/>
                  <a:pt x="4654485" y="6245810"/>
                  <a:pt x="4616828" y="6245810"/>
                </a:cubicBezTo>
                <a:close/>
                <a:moveTo>
                  <a:pt x="4731419" y="6245737"/>
                </a:moveTo>
                <a:lnTo>
                  <a:pt x="4731419" y="6449422"/>
                </a:lnTo>
                <a:lnTo>
                  <a:pt x="4769090" y="6449422"/>
                </a:lnTo>
                <a:lnTo>
                  <a:pt x="4769090" y="6245737"/>
                </a:lnTo>
                <a:close/>
                <a:moveTo>
                  <a:pt x="4065862" y="6245737"/>
                </a:moveTo>
                <a:lnTo>
                  <a:pt x="4065862" y="6449422"/>
                </a:lnTo>
                <a:lnTo>
                  <a:pt x="4103533" y="6449422"/>
                </a:lnTo>
                <a:lnTo>
                  <a:pt x="4103533" y="6299953"/>
                </a:lnTo>
                <a:lnTo>
                  <a:pt x="4181885" y="6449422"/>
                </a:lnTo>
                <a:lnTo>
                  <a:pt x="4235098" y="6449422"/>
                </a:lnTo>
                <a:lnTo>
                  <a:pt x="4235098" y="6245737"/>
                </a:lnTo>
                <a:lnTo>
                  <a:pt x="4197426" y="6245737"/>
                </a:lnTo>
                <a:lnTo>
                  <a:pt x="4197426" y="6395207"/>
                </a:lnTo>
                <a:lnTo>
                  <a:pt x="4119075" y="6245737"/>
                </a:lnTo>
                <a:close/>
                <a:moveTo>
                  <a:pt x="3969821" y="6245737"/>
                </a:moveTo>
                <a:lnTo>
                  <a:pt x="3969821" y="6449422"/>
                </a:lnTo>
                <a:lnTo>
                  <a:pt x="4007492" y="6449422"/>
                </a:lnTo>
                <a:lnTo>
                  <a:pt x="4007492" y="6245737"/>
                </a:lnTo>
                <a:close/>
                <a:moveTo>
                  <a:pt x="3787193" y="6245737"/>
                </a:moveTo>
                <a:lnTo>
                  <a:pt x="3787193" y="6449422"/>
                </a:lnTo>
                <a:lnTo>
                  <a:pt x="3824865" y="6449422"/>
                </a:lnTo>
                <a:lnTo>
                  <a:pt x="3824865" y="6382172"/>
                </a:lnTo>
                <a:lnTo>
                  <a:pt x="3898632" y="6382172"/>
                </a:lnTo>
                <a:lnTo>
                  <a:pt x="3918328" y="6344500"/>
                </a:lnTo>
                <a:lnTo>
                  <a:pt x="3824865" y="6344500"/>
                </a:lnTo>
                <a:lnTo>
                  <a:pt x="3824865" y="6283409"/>
                </a:lnTo>
                <a:lnTo>
                  <a:pt x="3927209" y="6283409"/>
                </a:lnTo>
                <a:lnTo>
                  <a:pt x="3927209" y="6245737"/>
                </a:lnTo>
                <a:close/>
                <a:moveTo>
                  <a:pt x="4377978" y="6239650"/>
                </a:moveTo>
                <a:cubicBezTo>
                  <a:pt x="4319564" y="6240904"/>
                  <a:pt x="4273163" y="6289161"/>
                  <a:pt x="4274202" y="6347580"/>
                </a:cubicBezTo>
                <a:cubicBezTo>
                  <a:pt x="4272069" y="6405091"/>
                  <a:pt x="4316961" y="6453444"/>
                  <a:pt x="4374473" y="6455577"/>
                </a:cubicBezTo>
                <a:cubicBezTo>
                  <a:pt x="4431985" y="6457710"/>
                  <a:pt x="4480336" y="6412817"/>
                  <a:pt x="4482470" y="6355305"/>
                </a:cubicBezTo>
                <a:cubicBezTo>
                  <a:pt x="4482563" y="6352732"/>
                  <a:pt x="4482563" y="6350154"/>
                  <a:pt x="4482470" y="6347580"/>
                </a:cubicBezTo>
                <a:cubicBezTo>
                  <a:pt x="4482470" y="6346577"/>
                  <a:pt x="4482470" y="6345504"/>
                  <a:pt x="4482470" y="6344501"/>
                </a:cubicBezTo>
                <a:lnTo>
                  <a:pt x="4367951" y="6344501"/>
                </a:lnTo>
                <a:lnTo>
                  <a:pt x="4387646" y="6382172"/>
                </a:lnTo>
                <a:lnTo>
                  <a:pt x="4435774" y="6382172"/>
                </a:lnTo>
                <a:cubicBezTo>
                  <a:pt x="4424616" y="6403884"/>
                  <a:pt x="4402386" y="6417659"/>
                  <a:pt x="4377978" y="6417981"/>
                </a:cubicBezTo>
                <a:cubicBezTo>
                  <a:pt x="4340226" y="6416928"/>
                  <a:pt x="4310472" y="6385476"/>
                  <a:pt x="4311515" y="6347723"/>
                </a:cubicBezTo>
                <a:cubicBezTo>
                  <a:pt x="4310553" y="6310026"/>
                  <a:pt x="4340283" y="6278662"/>
                  <a:pt x="4377978" y="6277609"/>
                </a:cubicBezTo>
                <a:cubicBezTo>
                  <a:pt x="4397064" y="6277680"/>
                  <a:pt x="4415134" y="6286203"/>
                  <a:pt x="4427324" y="6300885"/>
                </a:cubicBezTo>
                <a:lnTo>
                  <a:pt x="4458048" y="6278826"/>
                </a:lnTo>
                <a:cubicBezTo>
                  <a:pt x="4438725" y="6254245"/>
                  <a:pt x="4409247" y="6239821"/>
                  <a:pt x="4377978" y="6239650"/>
                </a:cubicBezTo>
                <a:close/>
                <a:moveTo>
                  <a:pt x="0" y="0"/>
                </a:moveTo>
                <a:lnTo>
                  <a:pt x="5480050" y="0"/>
                </a:lnTo>
                <a:lnTo>
                  <a:pt x="5480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3E5660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584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155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 2">
    <p:bg>
      <p:bgPr>
        <a:solidFill>
          <a:srgbClr val="A15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6631" y="1368798"/>
            <a:ext cx="4824000" cy="1008000"/>
          </a:xfrm>
        </p:spPr>
        <p:txBody>
          <a:bodyPr/>
          <a:lstStyle>
            <a:lvl1pPr>
              <a:lnSpc>
                <a:spcPct val="100000"/>
              </a:lnSpc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1096631" y="2857080"/>
            <a:ext cx="4824000" cy="3168000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8A680613-8FC9-4DB1-9565-1B39D7683FC4}"/>
              </a:ext>
            </a:extLst>
          </p:cNvPr>
          <p:cNvSpPr/>
          <p:nvPr/>
        </p:nvSpPr>
        <p:spPr>
          <a:xfrm>
            <a:off x="9696000" y="0"/>
            <a:ext cx="24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52DB364D-7BF2-4545-A569-D64F0DE37A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0550" y="2"/>
            <a:ext cx="5480050" cy="6857999"/>
          </a:xfrm>
          <a:custGeom>
            <a:avLst/>
            <a:gdLst>
              <a:gd name="connsiteX0" fmla="*/ 4967618 w 5480050"/>
              <a:gd name="connsiteY0" fmla="*/ 6347580 h 6857999"/>
              <a:gd name="connsiteX1" fmla="*/ 4967618 w 5480050"/>
              <a:gd name="connsiteY1" fmla="*/ 6347867 h 6857999"/>
              <a:gd name="connsiteX2" fmla="*/ 4967589 w 5480050"/>
              <a:gd name="connsiteY2" fmla="*/ 6347724 h 6857999"/>
              <a:gd name="connsiteX3" fmla="*/ 4557814 w 5480050"/>
              <a:gd name="connsiteY3" fmla="*/ 6283410 h 6857999"/>
              <a:gd name="connsiteX4" fmla="*/ 4616398 w 5480050"/>
              <a:gd name="connsiteY4" fmla="*/ 6283410 h 6857999"/>
              <a:gd name="connsiteX5" fmla="*/ 4646980 w 5480050"/>
              <a:gd name="connsiteY5" fmla="*/ 6313992 h 6857999"/>
              <a:gd name="connsiteX6" fmla="*/ 4616398 w 5480050"/>
              <a:gd name="connsiteY6" fmla="*/ 6344502 h 6857999"/>
              <a:gd name="connsiteX7" fmla="*/ 4557814 w 5480050"/>
              <a:gd name="connsiteY7" fmla="*/ 6344502 h 6857999"/>
              <a:gd name="connsiteX8" fmla="*/ 4864988 w 5480050"/>
              <a:gd name="connsiteY8" fmla="*/ 6283409 h 6857999"/>
              <a:gd name="connsiteX9" fmla="*/ 4903160 w 5480050"/>
              <a:gd name="connsiteY9" fmla="*/ 6283409 h 6857999"/>
              <a:gd name="connsiteX10" fmla="*/ 4962553 w 5480050"/>
              <a:gd name="connsiteY10" fmla="*/ 6322777 h 6857999"/>
              <a:gd name="connsiteX11" fmla="*/ 4967589 w 5480050"/>
              <a:gd name="connsiteY11" fmla="*/ 6347724 h 6857999"/>
              <a:gd name="connsiteX12" fmla="*/ 4962553 w 5480050"/>
              <a:gd name="connsiteY12" fmla="*/ 6372670 h 6857999"/>
              <a:gd name="connsiteX13" fmla="*/ 4903160 w 5480050"/>
              <a:gd name="connsiteY13" fmla="*/ 6412037 h 6857999"/>
              <a:gd name="connsiteX14" fmla="*/ 4864988 w 5480050"/>
              <a:gd name="connsiteY14" fmla="*/ 6412037 h 6857999"/>
              <a:gd name="connsiteX15" fmla="*/ 4827602 w 5480050"/>
              <a:gd name="connsiteY15" fmla="*/ 6246024 h 6857999"/>
              <a:gd name="connsiteX16" fmla="*/ 4827602 w 5480050"/>
              <a:gd name="connsiteY16" fmla="*/ 6449493 h 6857999"/>
              <a:gd name="connsiteX17" fmla="*/ 4903447 w 5480050"/>
              <a:gd name="connsiteY17" fmla="*/ 6449493 h 6857999"/>
              <a:gd name="connsiteX18" fmla="*/ 4997285 w 5480050"/>
              <a:gd name="connsiteY18" fmla="*/ 6387293 h 6857999"/>
              <a:gd name="connsiteX19" fmla="*/ 5005267 w 5480050"/>
              <a:gd name="connsiteY19" fmla="*/ 6347759 h 6857999"/>
              <a:gd name="connsiteX20" fmla="*/ 5005289 w 5480050"/>
              <a:gd name="connsiteY20" fmla="*/ 6347867 h 6857999"/>
              <a:gd name="connsiteX21" fmla="*/ 5005289 w 5480050"/>
              <a:gd name="connsiteY21" fmla="*/ 6347652 h 6857999"/>
              <a:gd name="connsiteX22" fmla="*/ 5005267 w 5480050"/>
              <a:gd name="connsiteY22" fmla="*/ 6347759 h 6857999"/>
              <a:gd name="connsiteX23" fmla="*/ 4997285 w 5480050"/>
              <a:gd name="connsiteY23" fmla="*/ 6308225 h 6857999"/>
              <a:gd name="connsiteX24" fmla="*/ 4903447 w 5480050"/>
              <a:gd name="connsiteY24" fmla="*/ 6246024 h 6857999"/>
              <a:gd name="connsiteX25" fmla="*/ 4520142 w 5480050"/>
              <a:gd name="connsiteY25" fmla="*/ 6245810 h 6857999"/>
              <a:gd name="connsiteX26" fmla="*/ 4520142 w 5480050"/>
              <a:gd name="connsiteY26" fmla="*/ 6449495 h 6857999"/>
              <a:gd name="connsiteX27" fmla="*/ 4557814 w 5480050"/>
              <a:gd name="connsiteY27" fmla="*/ 6449495 h 6857999"/>
              <a:gd name="connsiteX28" fmla="*/ 4557814 w 5480050"/>
              <a:gd name="connsiteY28" fmla="*/ 6382173 h 6857999"/>
              <a:gd name="connsiteX29" fmla="*/ 4604796 w 5480050"/>
              <a:gd name="connsiteY29" fmla="*/ 6382173 h 6857999"/>
              <a:gd name="connsiteX30" fmla="*/ 4639961 w 5480050"/>
              <a:gd name="connsiteY30" fmla="*/ 6449495 h 6857999"/>
              <a:gd name="connsiteX31" fmla="*/ 4680712 w 5480050"/>
              <a:gd name="connsiteY31" fmla="*/ 6449495 h 6857999"/>
              <a:gd name="connsiteX32" fmla="*/ 4642754 w 5480050"/>
              <a:gd name="connsiteY32" fmla="*/ 6377016 h 6857999"/>
              <a:gd name="connsiteX33" fmla="*/ 4685010 w 5480050"/>
              <a:gd name="connsiteY33" fmla="*/ 6313992 h 6857999"/>
              <a:gd name="connsiteX34" fmla="*/ 4616828 w 5480050"/>
              <a:gd name="connsiteY34" fmla="*/ 6245810 h 6857999"/>
              <a:gd name="connsiteX35" fmla="*/ 4731419 w 5480050"/>
              <a:gd name="connsiteY35" fmla="*/ 6245737 h 6857999"/>
              <a:gd name="connsiteX36" fmla="*/ 4731419 w 5480050"/>
              <a:gd name="connsiteY36" fmla="*/ 6449422 h 6857999"/>
              <a:gd name="connsiteX37" fmla="*/ 4769090 w 5480050"/>
              <a:gd name="connsiteY37" fmla="*/ 6449422 h 6857999"/>
              <a:gd name="connsiteX38" fmla="*/ 4769090 w 5480050"/>
              <a:gd name="connsiteY38" fmla="*/ 6245737 h 6857999"/>
              <a:gd name="connsiteX39" fmla="*/ 4065862 w 5480050"/>
              <a:gd name="connsiteY39" fmla="*/ 6245737 h 6857999"/>
              <a:gd name="connsiteX40" fmla="*/ 4065862 w 5480050"/>
              <a:gd name="connsiteY40" fmla="*/ 6449422 h 6857999"/>
              <a:gd name="connsiteX41" fmla="*/ 4103533 w 5480050"/>
              <a:gd name="connsiteY41" fmla="*/ 6449422 h 6857999"/>
              <a:gd name="connsiteX42" fmla="*/ 4103533 w 5480050"/>
              <a:gd name="connsiteY42" fmla="*/ 6299953 h 6857999"/>
              <a:gd name="connsiteX43" fmla="*/ 4181885 w 5480050"/>
              <a:gd name="connsiteY43" fmla="*/ 6449422 h 6857999"/>
              <a:gd name="connsiteX44" fmla="*/ 4235098 w 5480050"/>
              <a:gd name="connsiteY44" fmla="*/ 6449422 h 6857999"/>
              <a:gd name="connsiteX45" fmla="*/ 4235098 w 5480050"/>
              <a:gd name="connsiteY45" fmla="*/ 6245737 h 6857999"/>
              <a:gd name="connsiteX46" fmla="*/ 4197426 w 5480050"/>
              <a:gd name="connsiteY46" fmla="*/ 6245737 h 6857999"/>
              <a:gd name="connsiteX47" fmla="*/ 4197426 w 5480050"/>
              <a:gd name="connsiteY47" fmla="*/ 6395207 h 6857999"/>
              <a:gd name="connsiteX48" fmla="*/ 4119075 w 5480050"/>
              <a:gd name="connsiteY48" fmla="*/ 6245737 h 6857999"/>
              <a:gd name="connsiteX49" fmla="*/ 3969821 w 5480050"/>
              <a:gd name="connsiteY49" fmla="*/ 6245737 h 6857999"/>
              <a:gd name="connsiteX50" fmla="*/ 3969821 w 5480050"/>
              <a:gd name="connsiteY50" fmla="*/ 6449422 h 6857999"/>
              <a:gd name="connsiteX51" fmla="*/ 4007492 w 5480050"/>
              <a:gd name="connsiteY51" fmla="*/ 6449422 h 6857999"/>
              <a:gd name="connsiteX52" fmla="*/ 4007492 w 5480050"/>
              <a:gd name="connsiteY52" fmla="*/ 6245737 h 6857999"/>
              <a:gd name="connsiteX53" fmla="*/ 3787193 w 5480050"/>
              <a:gd name="connsiteY53" fmla="*/ 6245737 h 6857999"/>
              <a:gd name="connsiteX54" fmla="*/ 3787193 w 5480050"/>
              <a:gd name="connsiteY54" fmla="*/ 6449422 h 6857999"/>
              <a:gd name="connsiteX55" fmla="*/ 3824865 w 5480050"/>
              <a:gd name="connsiteY55" fmla="*/ 6449422 h 6857999"/>
              <a:gd name="connsiteX56" fmla="*/ 3824865 w 5480050"/>
              <a:gd name="connsiteY56" fmla="*/ 6382172 h 6857999"/>
              <a:gd name="connsiteX57" fmla="*/ 3898632 w 5480050"/>
              <a:gd name="connsiteY57" fmla="*/ 6382172 h 6857999"/>
              <a:gd name="connsiteX58" fmla="*/ 3918328 w 5480050"/>
              <a:gd name="connsiteY58" fmla="*/ 6344500 h 6857999"/>
              <a:gd name="connsiteX59" fmla="*/ 3824865 w 5480050"/>
              <a:gd name="connsiteY59" fmla="*/ 6344500 h 6857999"/>
              <a:gd name="connsiteX60" fmla="*/ 3824865 w 5480050"/>
              <a:gd name="connsiteY60" fmla="*/ 6283409 h 6857999"/>
              <a:gd name="connsiteX61" fmla="*/ 3927209 w 5480050"/>
              <a:gd name="connsiteY61" fmla="*/ 6283409 h 6857999"/>
              <a:gd name="connsiteX62" fmla="*/ 3927209 w 5480050"/>
              <a:gd name="connsiteY62" fmla="*/ 6245737 h 6857999"/>
              <a:gd name="connsiteX63" fmla="*/ 4377978 w 5480050"/>
              <a:gd name="connsiteY63" fmla="*/ 6239650 h 6857999"/>
              <a:gd name="connsiteX64" fmla="*/ 4274202 w 5480050"/>
              <a:gd name="connsiteY64" fmla="*/ 6347580 h 6857999"/>
              <a:gd name="connsiteX65" fmla="*/ 4374473 w 5480050"/>
              <a:gd name="connsiteY65" fmla="*/ 6455577 h 6857999"/>
              <a:gd name="connsiteX66" fmla="*/ 4482470 w 5480050"/>
              <a:gd name="connsiteY66" fmla="*/ 6355305 h 6857999"/>
              <a:gd name="connsiteX67" fmla="*/ 4482470 w 5480050"/>
              <a:gd name="connsiteY67" fmla="*/ 6347580 h 6857999"/>
              <a:gd name="connsiteX68" fmla="*/ 4482470 w 5480050"/>
              <a:gd name="connsiteY68" fmla="*/ 6344501 h 6857999"/>
              <a:gd name="connsiteX69" fmla="*/ 4367951 w 5480050"/>
              <a:gd name="connsiteY69" fmla="*/ 6344501 h 6857999"/>
              <a:gd name="connsiteX70" fmla="*/ 4387646 w 5480050"/>
              <a:gd name="connsiteY70" fmla="*/ 6382172 h 6857999"/>
              <a:gd name="connsiteX71" fmla="*/ 4435774 w 5480050"/>
              <a:gd name="connsiteY71" fmla="*/ 6382172 h 6857999"/>
              <a:gd name="connsiteX72" fmla="*/ 4377978 w 5480050"/>
              <a:gd name="connsiteY72" fmla="*/ 6417981 h 6857999"/>
              <a:gd name="connsiteX73" fmla="*/ 4311515 w 5480050"/>
              <a:gd name="connsiteY73" fmla="*/ 6347723 h 6857999"/>
              <a:gd name="connsiteX74" fmla="*/ 4377978 w 5480050"/>
              <a:gd name="connsiteY74" fmla="*/ 6277609 h 6857999"/>
              <a:gd name="connsiteX75" fmla="*/ 4427324 w 5480050"/>
              <a:gd name="connsiteY75" fmla="*/ 6300885 h 6857999"/>
              <a:gd name="connsiteX76" fmla="*/ 4458048 w 5480050"/>
              <a:gd name="connsiteY76" fmla="*/ 6278826 h 6857999"/>
              <a:gd name="connsiteX77" fmla="*/ 4377978 w 5480050"/>
              <a:gd name="connsiteY77" fmla="*/ 6239650 h 6857999"/>
              <a:gd name="connsiteX78" fmla="*/ 0 w 5480050"/>
              <a:gd name="connsiteY78" fmla="*/ 0 h 6857999"/>
              <a:gd name="connsiteX79" fmla="*/ 5480050 w 5480050"/>
              <a:gd name="connsiteY79" fmla="*/ 0 h 6857999"/>
              <a:gd name="connsiteX80" fmla="*/ 5480050 w 5480050"/>
              <a:gd name="connsiteY80" fmla="*/ 6857999 h 6857999"/>
              <a:gd name="connsiteX81" fmla="*/ 0 w 5480050"/>
              <a:gd name="connsiteY8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80050" h="6857999">
                <a:moveTo>
                  <a:pt x="4967618" y="6347580"/>
                </a:moveTo>
                <a:lnTo>
                  <a:pt x="4967618" y="6347867"/>
                </a:lnTo>
                <a:lnTo>
                  <a:pt x="4967589" y="6347724"/>
                </a:lnTo>
                <a:close/>
                <a:moveTo>
                  <a:pt x="4557814" y="6283410"/>
                </a:moveTo>
                <a:lnTo>
                  <a:pt x="4616398" y="6283410"/>
                </a:lnTo>
                <a:cubicBezTo>
                  <a:pt x="4633286" y="6283410"/>
                  <a:pt x="4646980" y="6297102"/>
                  <a:pt x="4646980" y="6313992"/>
                </a:cubicBezTo>
                <a:cubicBezTo>
                  <a:pt x="4646937" y="6330853"/>
                  <a:pt x="4633257" y="6344502"/>
                  <a:pt x="4616398" y="6344502"/>
                </a:cubicBezTo>
                <a:lnTo>
                  <a:pt x="4557814" y="6344502"/>
                </a:lnTo>
                <a:close/>
                <a:moveTo>
                  <a:pt x="4864988" y="6283409"/>
                </a:moveTo>
                <a:lnTo>
                  <a:pt x="4903160" y="6283409"/>
                </a:lnTo>
                <a:cubicBezTo>
                  <a:pt x="4929862" y="6283409"/>
                  <a:pt x="4952768" y="6299642"/>
                  <a:pt x="4962553" y="6322777"/>
                </a:cubicBezTo>
                <a:lnTo>
                  <a:pt x="4967589" y="6347724"/>
                </a:lnTo>
                <a:lnTo>
                  <a:pt x="4962553" y="6372670"/>
                </a:lnTo>
                <a:cubicBezTo>
                  <a:pt x="4952768" y="6395804"/>
                  <a:pt x="4929862" y="6412037"/>
                  <a:pt x="4903160" y="6412037"/>
                </a:cubicBezTo>
                <a:lnTo>
                  <a:pt x="4864988" y="6412037"/>
                </a:lnTo>
                <a:close/>
                <a:moveTo>
                  <a:pt x="4827602" y="6246024"/>
                </a:moveTo>
                <a:lnTo>
                  <a:pt x="4827602" y="6449493"/>
                </a:lnTo>
                <a:lnTo>
                  <a:pt x="4903447" y="6449493"/>
                </a:lnTo>
                <a:cubicBezTo>
                  <a:pt x="4945629" y="6449493"/>
                  <a:pt x="4981824" y="6423846"/>
                  <a:pt x="4997285" y="6387293"/>
                </a:cubicBezTo>
                <a:lnTo>
                  <a:pt x="5005267" y="6347759"/>
                </a:lnTo>
                <a:lnTo>
                  <a:pt x="5005289" y="6347867"/>
                </a:lnTo>
                <a:lnTo>
                  <a:pt x="5005289" y="6347652"/>
                </a:lnTo>
                <a:lnTo>
                  <a:pt x="5005267" y="6347759"/>
                </a:lnTo>
                <a:lnTo>
                  <a:pt x="4997285" y="6308225"/>
                </a:lnTo>
                <a:cubicBezTo>
                  <a:pt x="4981824" y="6271672"/>
                  <a:pt x="4945629" y="6246024"/>
                  <a:pt x="4903447" y="6246024"/>
                </a:cubicBezTo>
                <a:close/>
                <a:moveTo>
                  <a:pt x="4520142" y="6245810"/>
                </a:moveTo>
                <a:lnTo>
                  <a:pt x="4520142" y="6449495"/>
                </a:lnTo>
                <a:lnTo>
                  <a:pt x="4557814" y="6449495"/>
                </a:lnTo>
                <a:lnTo>
                  <a:pt x="4557814" y="6382173"/>
                </a:lnTo>
                <a:lnTo>
                  <a:pt x="4604796" y="6382173"/>
                </a:lnTo>
                <a:lnTo>
                  <a:pt x="4639961" y="6449495"/>
                </a:lnTo>
                <a:lnTo>
                  <a:pt x="4680712" y="6449495"/>
                </a:lnTo>
                <a:lnTo>
                  <a:pt x="4642754" y="6377016"/>
                </a:lnTo>
                <a:cubicBezTo>
                  <a:pt x="4668322" y="6366527"/>
                  <a:pt x="4685017" y="6341626"/>
                  <a:pt x="4685010" y="6313992"/>
                </a:cubicBezTo>
                <a:cubicBezTo>
                  <a:pt x="4685010" y="6276335"/>
                  <a:pt x="4654485" y="6245810"/>
                  <a:pt x="4616828" y="6245810"/>
                </a:cubicBezTo>
                <a:close/>
                <a:moveTo>
                  <a:pt x="4731419" y="6245737"/>
                </a:moveTo>
                <a:lnTo>
                  <a:pt x="4731419" y="6449422"/>
                </a:lnTo>
                <a:lnTo>
                  <a:pt x="4769090" y="6449422"/>
                </a:lnTo>
                <a:lnTo>
                  <a:pt x="4769090" y="6245737"/>
                </a:lnTo>
                <a:close/>
                <a:moveTo>
                  <a:pt x="4065862" y="6245737"/>
                </a:moveTo>
                <a:lnTo>
                  <a:pt x="4065862" y="6449422"/>
                </a:lnTo>
                <a:lnTo>
                  <a:pt x="4103533" y="6449422"/>
                </a:lnTo>
                <a:lnTo>
                  <a:pt x="4103533" y="6299953"/>
                </a:lnTo>
                <a:lnTo>
                  <a:pt x="4181885" y="6449422"/>
                </a:lnTo>
                <a:lnTo>
                  <a:pt x="4235098" y="6449422"/>
                </a:lnTo>
                <a:lnTo>
                  <a:pt x="4235098" y="6245737"/>
                </a:lnTo>
                <a:lnTo>
                  <a:pt x="4197426" y="6245737"/>
                </a:lnTo>
                <a:lnTo>
                  <a:pt x="4197426" y="6395207"/>
                </a:lnTo>
                <a:lnTo>
                  <a:pt x="4119075" y="6245737"/>
                </a:lnTo>
                <a:close/>
                <a:moveTo>
                  <a:pt x="3969821" y="6245737"/>
                </a:moveTo>
                <a:lnTo>
                  <a:pt x="3969821" y="6449422"/>
                </a:lnTo>
                <a:lnTo>
                  <a:pt x="4007492" y="6449422"/>
                </a:lnTo>
                <a:lnTo>
                  <a:pt x="4007492" y="6245737"/>
                </a:lnTo>
                <a:close/>
                <a:moveTo>
                  <a:pt x="3787193" y="6245737"/>
                </a:moveTo>
                <a:lnTo>
                  <a:pt x="3787193" y="6449422"/>
                </a:lnTo>
                <a:lnTo>
                  <a:pt x="3824865" y="6449422"/>
                </a:lnTo>
                <a:lnTo>
                  <a:pt x="3824865" y="6382172"/>
                </a:lnTo>
                <a:lnTo>
                  <a:pt x="3898632" y="6382172"/>
                </a:lnTo>
                <a:lnTo>
                  <a:pt x="3918328" y="6344500"/>
                </a:lnTo>
                <a:lnTo>
                  <a:pt x="3824865" y="6344500"/>
                </a:lnTo>
                <a:lnTo>
                  <a:pt x="3824865" y="6283409"/>
                </a:lnTo>
                <a:lnTo>
                  <a:pt x="3927209" y="6283409"/>
                </a:lnTo>
                <a:lnTo>
                  <a:pt x="3927209" y="6245737"/>
                </a:lnTo>
                <a:close/>
                <a:moveTo>
                  <a:pt x="4377978" y="6239650"/>
                </a:moveTo>
                <a:cubicBezTo>
                  <a:pt x="4319564" y="6240904"/>
                  <a:pt x="4273163" y="6289161"/>
                  <a:pt x="4274202" y="6347580"/>
                </a:cubicBezTo>
                <a:cubicBezTo>
                  <a:pt x="4272069" y="6405091"/>
                  <a:pt x="4316961" y="6453444"/>
                  <a:pt x="4374473" y="6455577"/>
                </a:cubicBezTo>
                <a:cubicBezTo>
                  <a:pt x="4431985" y="6457710"/>
                  <a:pt x="4480336" y="6412817"/>
                  <a:pt x="4482470" y="6355305"/>
                </a:cubicBezTo>
                <a:cubicBezTo>
                  <a:pt x="4482563" y="6352732"/>
                  <a:pt x="4482563" y="6350154"/>
                  <a:pt x="4482470" y="6347580"/>
                </a:cubicBezTo>
                <a:cubicBezTo>
                  <a:pt x="4482470" y="6346577"/>
                  <a:pt x="4482470" y="6345504"/>
                  <a:pt x="4482470" y="6344501"/>
                </a:cubicBezTo>
                <a:lnTo>
                  <a:pt x="4367951" y="6344501"/>
                </a:lnTo>
                <a:lnTo>
                  <a:pt x="4387646" y="6382172"/>
                </a:lnTo>
                <a:lnTo>
                  <a:pt x="4435774" y="6382172"/>
                </a:lnTo>
                <a:cubicBezTo>
                  <a:pt x="4424616" y="6403884"/>
                  <a:pt x="4402386" y="6417659"/>
                  <a:pt x="4377978" y="6417981"/>
                </a:cubicBezTo>
                <a:cubicBezTo>
                  <a:pt x="4340226" y="6416928"/>
                  <a:pt x="4310472" y="6385476"/>
                  <a:pt x="4311515" y="6347723"/>
                </a:cubicBezTo>
                <a:cubicBezTo>
                  <a:pt x="4310553" y="6310026"/>
                  <a:pt x="4340283" y="6278662"/>
                  <a:pt x="4377978" y="6277609"/>
                </a:cubicBezTo>
                <a:cubicBezTo>
                  <a:pt x="4397064" y="6277680"/>
                  <a:pt x="4415134" y="6286203"/>
                  <a:pt x="4427324" y="6300885"/>
                </a:cubicBezTo>
                <a:lnTo>
                  <a:pt x="4458048" y="6278826"/>
                </a:lnTo>
                <a:cubicBezTo>
                  <a:pt x="4438725" y="6254245"/>
                  <a:pt x="4409247" y="6239821"/>
                  <a:pt x="4377978" y="6239650"/>
                </a:cubicBezTo>
                <a:close/>
                <a:moveTo>
                  <a:pt x="0" y="0"/>
                </a:moveTo>
                <a:lnTo>
                  <a:pt x="5480050" y="0"/>
                </a:lnTo>
                <a:lnTo>
                  <a:pt x="5480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A15885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611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 3">
    <p:bg>
      <p:bgPr>
        <a:solidFill>
          <a:srgbClr val="009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6631" y="1368798"/>
            <a:ext cx="4824000" cy="1008000"/>
          </a:xfrm>
        </p:spPr>
        <p:txBody>
          <a:bodyPr/>
          <a:lstStyle>
            <a:lvl1pPr>
              <a:lnSpc>
                <a:spcPct val="100000"/>
              </a:lnSpc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1096631" y="2857080"/>
            <a:ext cx="4824000" cy="3168000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9E17061F-722E-4FDB-A924-F818D2EAADD1}"/>
              </a:ext>
            </a:extLst>
          </p:cNvPr>
          <p:cNvSpPr/>
          <p:nvPr/>
        </p:nvSpPr>
        <p:spPr>
          <a:xfrm>
            <a:off x="9696000" y="0"/>
            <a:ext cx="24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F5CEAFB6-948E-4A9A-8FD7-6E846FD20A5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10550" y="2"/>
            <a:ext cx="5480050" cy="6857999"/>
          </a:xfrm>
          <a:custGeom>
            <a:avLst/>
            <a:gdLst>
              <a:gd name="connsiteX0" fmla="*/ 4967618 w 5480050"/>
              <a:gd name="connsiteY0" fmla="*/ 6347580 h 6857999"/>
              <a:gd name="connsiteX1" fmla="*/ 4967618 w 5480050"/>
              <a:gd name="connsiteY1" fmla="*/ 6347867 h 6857999"/>
              <a:gd name="connsiteX2" fmla="*/ 4967589 w 5480050"/>
              <a:gd name="connsiteY2" fmla="*/ 6347724 h 6857999"/>
              <a:gd name="connsiteX3" fmla="*/ 4557814 w 5480050"/>
              <a:gd name="connsiteY3" fmla="*/ 6283410 h 6857999"/>
              <a:gd name="connsiteX4" fmla="*/ 4616398 w 5480050"/>
              <a:gd name="connsiteY4" fmla="*/ 6283410 h 6857999"/>
              <a:gd name="connsiteX5" fmla="*/ 4646980 w 5480050"/>
              <a:gd name="connsiteY5" fmla="*/ 6313992 h 6857999"/>
              <a:gd name="connsiteX6" fmla="*/ 4616398 w 5480050"/>
              <a:gd name="connsiteY6" fmla="*/ 6344502 h 6857999"/>
              <a:gd name="connsiteX7" fmla="*/ 4557814 w 5480050"/>
              <a:gd name="connsiteY7" fmla="*/ 6344502 h 6857999"/>
              <a:gd name="connsiteX8" fmla="*/ 4864988 w 5480050"/>
              <a:gd name="connsiteY8" fmla="*/ 6283409 h 6857999"/>
              <a:gd name="connsiteX9" fmla="*/ 4903160 w 5480050"/>
              <a:gd name="connsiteY9" fmla="*/ 6283409 h 6857999"/>
              <a:gd name="connsiteX10" fmla="*/ 4962553 w 5480050"/>
              <a:gd name="connsiteY10" fmla="*/ 6322777 h 6857999"/>
              <a:gd name="connsiteX11" fmla="*/ 4967589 w 5480050"/>
              <a:gd name="connsiteY11" fmla="*/ 6347724 h 6857999"/>
              <a:gd name="connsiteX12" fmla="*/ 4962553 w 5480050"/>
              <a:gd name="connsiteY12" fmla="*/ 6372670 h 6857999"/>
              <a:gd name="connsiteX13" fmla="*/ 4903160 w 5480050"/>
              <a:gd name="connsiteY13" fmla="*/ 6412037 h 6857999"/>
              <a:gd name="connsiteX14" fmla="*/ 4864988 w 5480050"/>
              <a:gd name="connsiteY14" fmla="*/ 6412037 h 6857999"/>
              <a:gd name="connsiteX15" fmla="*/ 4827602 w 5480050"/>
              <a:gd name="connsiteY15" fmla="*/ 6246024 h 6857999"/>
              <a:gd name="connsiteX16" fmla="*/ 4827602 w 5480050"/>
              <a:gd name="connsiteY16" fmla="*/ 6449493 h 6857999"/>
              <a:gd name="connsiteX17" fmla="*/ 4903447 w 5480050"/>
              <a:gd name="connsiteY17" fmla="*/ 6449493 h 6857999"/>
              <a:gd name="connsiteX18" fmla="*/ 4997285 w 5480050"/>
              <a:gd name="connsiteY18" fmla="*/ 6387293 h 6857999"/>
              <a:gd name="connsiteX19" fmla="*/ 5005267 w 5480050"/>
              <a:gd name="connsiteY19" fmla="*/ 6347759 h 6857999"/>
              <a:gd name="connsiteX20" fmla="*/ 5005289 w 5480050"/>
              <a:gd name="connsiteY20" fmla="*/ 6347867 h 6857999"/>
              <a:gd name="connsiteX21" fmla="*/ 5005289 w 5480050"/>
              <a:gd name="connsiteY21" fmla="*/ 6347652 h 6857999"/>
              <a:gd name="connsiteX22" fmla="*/ 5005267 w 5480050"/>
              <a:gd name="connsiteY22" fmla="*/ 6347759 h 6857999"/>
              <a:gd name="connsiteX23" fmla="*/ 4997285 w 5480050"/>
              <a:gd name="connsiteY23" fmla="*/ 6308225 h 6857999"/>
              <a:gd name="connsiteX24" fmla="*/ 4903447 w 5480050"/>
              <a:gd name="connsiteY24" fmla="*/ 6246024 h 6857999"/>
              <a:gd name="connsiteX25" fmla="*/ 4520142 w 5480050"/>
              <a:gd name="connsiteY25" fmla="*/ 6245810 h 6857999"/>
              <a:gd name="connsiteX26" fmla="*/ 4520142 w 5480050"/>
              <a:gd name="connsiteY26" fmla="*/ 6449495 h 6857999"/>
              <a:gd name="connsiteX27" fmla="*/ 4557814 w 5480050"/>
              <a:gd name="connsiteY27" fmla="*/ 6449495 h 6857999"/>
              <a:gd name="connsiteX28" fmla="*/ 4557814 w 5480050"/>
              <a:gd name="connsiteY28" fmla="*/ 6382173 h 6857999"/>
              <a:gd name="connsiteX29" fmla="*/ 4604796 w 5480050"/>
              <a:gd name="connsiteY29" fmla="*/ 6382173 h 6857999"/>
              <a:gd name="connsiteX30" fmla="*/ 4639961 w 5480050"/>
              <a:gd name="connsiteY30" fmla="*/ 6449495 h 6857999"/>
              <a:gd name="connsiteX31" fmla="*/ 4680712 w 5480050"/>
              <a:gd name="connsiteY31" fmla="*/ 6449495 h 6857999"/>
              <a:gd name="connsiteX32" fmla="*/ 4642754 w 5480050"/>
              <a:gd name="connsiteY32" fmla="*/ 6377016 h 6857999"/>
              <a:gd name="connsiteX33" fmla="*/ 4685010 w 5480050"/>
              <a:gd name="connsiteY33" fmla="*/ 6313992 h 6857999"/>
              <a:gd name="connsiteX34" fmla="*/ 4616828 w 5480050"/>
              <a:gd name="connsiteY34" fmla="*/ 6245810 h 6857999"/>
              <a:gd name="connsiteX35" fmla="*/ 4731419 w 5480050"/>
              <a:gd name="connsiteY35" fmla="*/ 6245737 h 6857999"/>
              <a:gd name="connsiteX36" fmla="*/ 4731419 w 5480050"/>
              <a:gd name="connsiteY36" fmla="*/ 6449422 h 6857999"/>
              <a:gd name="connsiteX37" fmla="*/ 4769090 w 5480050"/>
              <a:gd name="connsiteY37" fmla="*/ 6449422 h 6857999"/>
              <a:gd name="connsiteX38" fmla="*/ 4769090 w 5480050"/>
              <a:gd name="connsiteY38" fmla="*/ 6245737 h 6857999"/>
              <a:gd name="connsiteX39" fmla="*/ 4065862 w 5480050"/>
              <a:gd name="connsiteY39" fmla="*/ 6245737 h 6857999"/>
              <a:gd name="connsiteX40" fmla="*/ 4065862 w 5480050"/>
              <a:gd name="connsiteY40" fmla="*/ 6449422 h 6857999"/>
              <a:gd name="connsiteX41" fmla="*/ 4103533 w 5480050"/>
              <a:gd name="connsiteY41" fmla="*/ 6449422 h 6857999"/>
              <a:gd name="connsiteX42" fmla="*/ 4103533 w 5480050"/>
              <a:gd name="connsiteY42" fmla="*/ 6299953 h 6857999"/>
              <a:gd name="connsiteX43" fmla="*/ 4181885 w 5480050"/>
              <a:gd name="connsiteY43" fmla="*/ 6449422 h 6857999"/>
              <a:gd name="connsiteX44" fmla="*/ 4235098 w 5480050"/>
              <a:gd name="connsiteY44" fmla="*/ 6449422 h 6857999"/>
              <a:gd name="connsiteX45" fmla="*/ 4235098 w 5480050"/>
              <a:gd name="connsiteY45" fmla="*/ 6245737 h 6857999"/>
              <a:gd name="connsiteX46" fmla="*/ 4197426 w 5480050"/>
              <a:gd name="connsiteY46" fmla="*/ 6245737 h 6857999"/>
              <a:gd name="connsiteX47" fmla="*/ 4197426 w 5480050"/>
              <a:gd name="connsiteY47" fmla="*/ 6395207 h 6857999"/>
              <a:gd name="connsiteX48" fmla="*/ 4119075 w 5480050"/>
              <a:gd name="connsiteY48" fmla="*/ 6245737 h 6857999"/>
              <a:gd name="connsiteX49" fmla="*/ 3969821 w 5480050"/>
              <a:gd name="connsiteY49" fmla="*/ 6245737 h 6857999"/>
              <a:gd name="connsiteX50" fmla="*/ 3969821 w 5480050"/>
              <a:gd name="connsiteY50" fmla="*/ 6449422 h 6857999"/>
              <a:gd name="connsiteX51" fmla="*/ 4007492 w 5480050"/>
              <a:gd name="connsiteY51" fmla="*/ 6449422 h 6857999"/>
              <a:gd name="connsiteX52" fmla="*/ 4007492 w 5480050"/>
              <a:gd name="connsiteY52" fmla="*/ 6245737 h 6857999"/>
              <a:gd name="connsiteX53" fmla="*/ 3787193 w 5480050"/>
              <a:gd name="connsiteY53" fmla="*/ 6245737 h 6857999"/>
              <a:gd name="connsiteX54" fmla="*/ 3787193 w 5480050"/>
              <a:gd name="connsiteY54" fmla="*/ 6449422 h 6857999"/>
              <a:gd name="connsiteX55" fmla="*/ 3824865 w 5480050"/>
              <a:gd name="connsiteY55" fmla="*/ 6449422 h 6857999"/>
              <a:gd name="connsiteX56" fmla="*/ 3824865 w 5480050"/>
              <a:gd name="connsiteY56" fmla="*/ 6382172 h 6857999"/>
              <a:gd name="connsiteX57" fmla="*/ 3898632 w 5480050"/>
              <a:gd name="connsiteY57" fmla="*/ 6382172 h 6857999"/>
              <a:gd name="connsiteX58" fmla="*/ 3918328 w 5480050"/>
              <a:gd name="connsiteY58" fmla="*/ 6344500 h 6857999"/>
              <a:gd name="connsiteX59" fmla="*/ 3824865 w 5480050"/>
              <a:gd name="connsiteY59" fmla="*/ 6344500 h 6857999"/>
              <a:gd name="connsiteX60" fmla="*/ 3824865 w 5480050"/>
              <a:gd name="connsiteY60" fmla="*/ 6283409 h 6857999"/>
              <a:gd name="connsiteX61" fmla="*/ 3927209 w 5480050"/>
              <a:gd name="connsiteY61" fmla="*/ 6283409 h 6857999"/>
              <a:gd name="connsiteX62" fmla="*/ 3927209 w 5480050"/>
              <a:gd name="connsiteY62" fmla="*/ 6245737 h 6857999"/>
              <a:gd name="connsiteX63" fmla="*/ 4377978 w 5480050"/>
              <a:gd name="connsiteY63" fmla="*/ 6239650 h 6857999"/>
              <a:gd name="connsiteX64" fmla="*/ 4274202 w 5480050"/>
              <a:gd name="connsiteY64" fmla="*/ 6347580 h 6857999"/>
              <a:gd name="connsiteX65" fmla="*/ 4374473 w 5480050"/>
              <a:gd name="connsiteY65" fmla="*/ 6455577 h 6857999"/>
              <a:gd name="connsiteX66" fmla="*/ 4482470 w 5480050"/>
              <a:gd name="connsiteY66" fmla="*/ 6355305 h 6857999"/>
              <a:gd name="connsiteX67" fmla="*/ 4482470 w 5480050"/>
              <a:gd name="connsiteY67" fmla="*/ 6347580 h 6857999"/>
              <a:gd name="connsiteX68" fmla="*/ 4482470 w 5480050"/>
              <a:gd name="connsiteY68" fmla="*/ 6344501 h 6857999"/>
              <a:gd name="connsiteX69" fmla="*/ 4367951 w 5480050"/>
              <a:gd name="connsiteY69" fmla="*/ 6344501 h 6857999"/>
              <a:gd name="connsiteX70" fmla="*/ 4387646 w 5480050"/>
              <a:gd name="connsiteY70" fmla="*/ 6382172 h 6857999"/>
              <a:gd name="connsiteX71" fmla="*/ 4435774 w 5480050"/>
              <a:gd name="connsiteY71" fmla="*/ 6382172 h 6857999"/>
              <a:gd name="connsiteX72" fmla="*/ 4377978 w 5480050"/>
              <a:gd name="connsiteY72" fmla="*/ 6417981 h 6857999"/>
              <a:gd name="connsiteX73" fmla="*/ 4311515 w 5480050"/>
              <a:gd name="connsiteY73" fmla="*/ 6347723 h 6857999"/>
              <a:gd name="connsiteX74" fmla="*/ 4377978 w 5480050"/>
              <a:gd name="connsiteY74" fmla="*/ 6277609 h 6857999"/>
              <a:gd name="connsiteX75" fmla="*/ 4427324 w 5480050"/>
              <a:gd name="connsiteY75" fmla="*/ 6300885 h 6857999"/>
              <a:gd name="connsiteX76" fmla="*/ 4458048 w 5480050"/>
              <a:gd name="connsiteY76" fmla="*/ 6278826 h 6857999"/>
              <a:gd name="connsiteX77" fmla="*/ 4377978 w 5480050"/>
              <a:gd name="connsiteY77" fmla="*/ 6239650 h 6857999"/>
              <a:gd name="connsiteX78" fmla="*/ 0 w 5480050"/>
              <a:gd name="connsiteY78" fmla="*/ 0 h 6857999"/>
              <a:gd name="connsiteX79" fmla="*/ 5480050 w 5480050"/>
              <a:gd name="connsiteY79" fmla="*/ 0 h 6857999"/>
              <a:gd name="connsiteX80" fmla="*/ 5480050 w 5480050"/>
              <a:gd name="connsiteY80" fmla="*/ 6857999 h 6857999"/>
              <a:gd name="connsiteX81" fmla="*/ 0 w 5480050"/>
              <a:gd name="connsiteY8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80050" h="6857999">
                <a:moveTo>
                  <a:pt x="4967618" y="6347580"/>
                </a:moveTo>
                <a:lnTo>
                  <a:pt x="4967618" y="6347867"/>
                </a:lnTo>
                <a:lnTo>
                  <a:pt x="4967589" y="6347724"/>
                </a:lnTo>
                <a:close/>
                <a:moveTo>
                  <a:pt x="4557814" y="6283410"/>
                </a:moveTo>
                <a:lnTo>
                  <a:pt x="4616398" y="6283410"/>
                </a:lnTo>
                <a:cubicBezTo>
                  <a:pt x="4633286" y="6283410"/>
                  <a:pt x="4646980" y="6297102"/>
                  <a:pt x="4646980" y="6313992"/>
                </a:cubicBezTo>
                <a:cubicBezTo>
                  <a:pt x="4646937" y="6330853"/>
                  <a:pt x="4633257" y="6344502"/>
                  <a:pt x="4616398" y="6344502"/>
                </a:cubicBezTo>
                <a:lnTo>
                  <a:pt x="4557814" y="6344502"/>
                </a:lnTo>
                <a:close/>
                <a:moveTo>
                  <a:pt x="4864988" y="6283409"/>
                </a:moveTo>
                <a:lnTo>
                  <a:pt x="4903160" y="6283409"/>
                </a:lnTo>
                <a:cubicBezTo>
                  <a:pt x="4929862" y="6283409"/>
                  <a:pt x="4952768" y="6299642"/>
                  <a:pt x="4962553" y="6322777"/>
                </a:cubicBezTo>
                <a:lnTo>
                  <a:pt x="4967589" y="6347724"/>
                </a:lnTo>
                <a:lnTo>
                  <a:pt x="4962553" y="6372670"/>
                </a:lnTo>
                <a:cubicBezTo>
                  <a:pt x="4952768" y="6395804"/>
                  <a:pt x="4929862" y="6412037"/>
                  <a:pt x="4903160" y="6412037"/>
                </a:cubicBezTo>
                <a:lnTo>
                  <a:pt x="4864988" y="6412037"/>
                </a:lnTo>
                <a:close/>
                <a:moveTo>
                  <a:pt x="4827602" y="6246024"/>
                </a:moveTo>
                <a:lnTo>
                  <a:pt x="4827602" y="6449493"/>
                </a:lnTo>
                <a:lnTo>
                  <a:pt x="4903447" y="6449493"/>
                </a:lnTo>
                <a:cubicBezTo>
                  <a:pt x="4945629" y="6449493"/>
                  <a:pt x="4981824" y="6423846"/>
                  <a:pt x="4997285" y="6387293"/>
                </a:cubicBezTo>
                <a:lnTo>
                  <a:pt x="5005267" y="6347759"/>
                </a:lnTo>
                <a:lnTo>
                  <a:pt x="5005289" y="6347867"/>
                </a:lnTo>
                <a:lnTo>
                  <a:pt x="5005289" y="6347652"/>
                </a:lnTo>
                <a:lnTo>
                  <a:pt x="5005267" y="6347759"/>
                </a:lnTo>
                <a:lnTo>
                  <a:pt x="4997285" y="6308225"/>
                </a:lnTo>
                <a:cubicBezTo>
                  <a:pt x="4981824" y="6271672"/>
                  <a:pt x="4945629" y="6246024"/>
                  <a:pt x="4903447" y="6246024"/>
                </a:cubicBezTo>
                <a:close/>
                <a:moveTo>
                  <a:pt x="4520142" y="6245810"/>
                </a:moveTo>
                <a:lnTo>
                  <a:pt x="4520142" y="6449495"/>
                </a:lnTo>
                <a:lnTo>
                  <a:pt x="4557814" y="6449495"/>
                </a:lnTo>
                <a:lnTo>
                  <a:pt x="4557814" y="6382173"/>
                </a:lnTo>
                <a:lnTo>
                  <a:pt x="4604796" y="6382173"/>
                </a:lnTo>
                <a:lnTo>
                  <a:pt x="4639961" y="6449495"/>
                </a:lnTo>
                <a:lnTo>
                  <a:pt x="4680712" y="6449495"/>
                </a:lnTo>
                <a:lnTo>
                  <a:pt x="4642754" y="6377016"/>
                </a:lnTo>
                <a:cubicBezTo>
                  <a:pt x="4668322" y="6366527"/>
                  <a:pt x="4685017" y="6341626"/>
                  <a:pt x="4685010" y="6313992"/>
                </a:cubicBezTo>
                <a:cubicBezTo>
                  <a:pt x="4685010" y="6276335"/>
                  <a:pt x="4654485" y="6245810"/>
                  <a:pt x="4616828" y="6245810"/>
                </a:cubicBezTo>
                <a:close/>
                <a:moveTo>
                  <a:pt x="4731419" y="6245737"/>
                </a:moveTo>
                <a:lnTo>
                  <a:pt x="4731419" y="6449422"/>
                </a:lnTo>
                <a:lnTo>
                  <a:pt x="4769090" y="6449422"/>
                </a:lnTo>
                <a:lnTo>
                  <a:pt x="4769090" y="6245737"/>
                </a:lnTo>
                <a:close/>
                <a:moveTo>
                  <a:pt x="4065862" y="6245737"/>
                </a:moveTo>
                <a:lnTo>
                  <a:pt x="4065862" y="6449422"/>
                </a:lnTo>
                <a:lnTo>
                  <a:pt x="4103533" y="6449422"/>
                </a:lnTo>
                <a:lnTo>
                  <a:pt x="4103533" y="6299953"/>
                </a:lnTo>
                <a:lnTo>
                  <a:pt x="4181885" y="6449422"/>
                </a:lnTo>
                <a:lnTo>
                  <a:pt x="4235098" y="6449422"/>
                </a:lnTo>
                <a:lnTo>
                  <a:pt x="4235098" y="6245737"/>
                </a:lnTo>
                <a:lnTo>
                  <a:pt x="4197426" y="6245737"/>
                </a:lnTo>
                <a:lnTo>
                  <a:pt x="4197426" y="6395207"/>
                </a:lnTo>
                <a:lnTo>
                  <a:pt x="4119075" y="6245737"/>
                </a:lnTo>
                <a:close/>
                <a:moveTo>
                  <a:pt x="3969821" y="6245737"/>
                </a:moveTo>
                <a:lnTo>
                  <a:pt x="3969821" y="6449422"/>
                </a:lnTo>
                <a:lnTo>
                  <a:pt x="4007492" y="6449422"/>
                </a:lnTo>
                <a:lnTo>
                  <a:pt x="4007492" y="6245737"/>
                </a:lnTo>
                <a:close/>
                <a:moveTo>
                  <a:pt x="3787193" y="6245737"/>
                </a:moveTo>
                <a:lnTo>
                  <a:pt x="3787193" y="6449422"/>
                </a:lnTo>
                <a:lnTo>
                  <a:pt x="3824865" y="6449422"/>
                </a:lnTo>
                <a:lnTo>
                  <a:pt x="3824865" y="6382172"/>
                </a:lnTo>
                <a:lnTo>
                  <a:pt x="3898632" y="6382172"/>
                </a:lnTo>
                <a:lnTo>
                  <a:pt x="3918328" y="6344500"/>
                </a:lnTo>
                <a:lnTo>
                  <a:pt x="3824865" y="6344500"/>
                </a:lnTo>
                <a:lnTo>
                  <a:pt x="3824865" y="6283409"/>
                </a:lnTo>
                <a:lnTo>
                  <a:pt x="3927209" y="6283409"/>
                </a:lnTo>
                <a:lnTo>
                  <a:pt x="3927209" y="6245737"/>
                </a:lnTo>
                <a:close/>
                <a:moveTo>
                  <a:pt x="4377978" y="6239650"/>
                </a:moveTo>
                <a:cubicBezTo>
                  <a:pt x="4319564" y="6240904"/>
                  <a:pt x="4273163" y="6289161"/>
                  <a:pt x="4274202" y="6347580"/>
                </a:cubicBezTo>
                <a:cubicBezTo>
                  <a:pt x="4272069" y="6405091"/>
                  <a:pt x="4316961" y="6453444"/>
                  <a:pt x="4374473" y="6455577"/>
                </a:cubicBezTo>
                <a:cubicBezTo>
                  <a:pt x="4431985" y="6457710"/>
                  <a:pt x="4480336" y="6412817"/>
                  <a:pt x="4482470" y="6355305"/>
                </a:cubicBezTo>
                <a:cubicBezTo>
                  <a:pt x="4482563" y="6352732"/>
                  <a:pt x="4482563" y="6350154"/>
                  <a:pt x="4482470" y="6347580"/>
                </a:cubicBezTo>
                <a:cubicBezTo>
                  <a:pt x="4482470" y="6346577"/>
                  <a:pt x="4482470" y="6345504"/>
                  <a:pt x="4482470" y="6344501"/>
                </a:cubicBezTo>
                <a:lnTo>
                  <a:pt x="4367951" y="6344501"/>
                </a:lnTo>
                <a:lnTo>
                  <a:pt x="4387646" y="6382172"/>
                </a:lnTo>
                <a:lnTo>
                  <a:pt x="4435774" y="6382172"/>
                </a:lnTo>
                <a:cubicBezTo>
                  <a:pt x="4424616" y="6403884"/>
                  <a:pt x="4402386" y="6417659"/>
                  <a:pt x="4377978" y="6417981"/>
                </a:cubicBezTo>
                <a:cubicBezTo>
                  <a:pt x="4340226" y="6416928"/>
                  <a:pt x="4310472" y="6385476"/>
                  <a:pt x="4311515" y="6347723"/>
                </a:cubicBezTo>
                <a:cubicBezTo>
                  <a:pt x="4310553" y="6310026"/>
                  <a:pt x="4340283" y="6278662"/>
                  <a:pt x="4377978" y="6277609"/>
                </a:cubicBezTo>
                <a:cubicBezTo>
                  <a:pt x="4397064" y="6277680"/>
                  <a:pt x="4415134" y="6286203"/>
                  <a:pt x="4427324" y="6300885"/>
                </a:cubicBezTo>
                <a:lnTo>
                  <a:pt x="4458048" y="6278826"/>
                </a:lnTo>
                <a:cubicBezTo>
                  <a:pt x="4438725" y="6254245"/>
                  <a:pt x="4409247" y="6239821"/>
                  <a:pt x="4377978" y="6239650"/>
                </a:cubicBezTo>
                <a:close/>
                <a:moveTo>
                  <a:pt x="0" y="0"/>
                </a:moveTo>
                <a:lnTo>
                  <a:pt x="5480050" y="0"/>
                </a:lnTo>
                <a:lnTo>
                  <a:pt x="5480050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9A96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2400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754743"/>
            <a:ext cx="10515600" cy="526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852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4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993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99D5067B-AA59-4B55-9318-1587DBA05AB4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4B6910F5-0BCE-44F1-80AB-E4D636ADD7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14543720-644D-456A-83FF-5E5BDA23DD84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4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56896B97-EA48-49A1-B4DA-39E2068ABE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C67B93-A48D-4C12-A99B-E95438E6953D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D6DBD8D2-385C-4A87-8D56-8025CCCFDEDC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3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018C9008-302C-4D5E-B1F9-7C2C9710F5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2523BF-4391-41DA-8F83-5AB0888EE3BF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4665DF10-0DE4-42AE-B0A1-46D4B3BA164B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215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44B693F4-3ADE-4990-BC8D-9642C3AD4A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9E2EA8-524E-494D-AC44-7975977B7A3E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F037182A-D788-4522-9B1B-AEC8AE74A97E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306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476A84C7-7293-41B8-A5EF-FD1D46B56A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C645D0-8041-4ECC-B882-F842864EFDFA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7A9B245C-C3BC-4B0E-BEE5-1C41CB9E2830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8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55200"/>
            <a:ext cx="4968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82800" y="1555200"/>
            <a:ext cx="4968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525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6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7A400D85-3E09-47C6-A9FA-050B74A86C8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BEC102-DBE1-46CE-8869-52088B21FFA6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BE3DF4FE-EFB5-4725-914C-6521A2542EA3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377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7">
    <p:bg>
      <p:bgPr>
        <a:solidFill>
          <a:srgbClr val="D512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0219171B-4CC9-4B9C-9C8C-913BCB46C1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FE6191-5747-4326-A102-936C60D57422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91DA5194-0C15-4B8A-9FD0-6017B5F11B06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109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8">
    <p:bg>
      <p:bgPr>
        <a:solidFill>
          <a:srgbClr val="A15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2D9DADB2-0561-4EBB-B781-717E322CAC0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5C3AEF-A39D-4157-85F0-65FD747FAF26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787370BD-13F3-4A48-ADE2-F62B3821942E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34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9">
    <p:bg>
      <p:bgPr>
        <a:solidFill>
          <a:srgbClr val="009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4000" y="841829"/>
            <a:ext cx="9144000" cy="5174342"/>
          </a:xfr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nostoteksti</a:t>
            </a:r>
          </a:p>
        </p:txBody>
      </p:sp>
      <p:sp>
        <p:nvSpPr>
          <p:cNvPr id="3" name="Freeform 6" descr="Fingrid logo">
            <a:extLst>
              <a:ext uri="{FF2B5EF4-FFF2-40B4-BE49-F238E27FC236}">
                <a16:creationId xmlns:a16="http://schemas.microsoft.com/office/drawing/2014/main" id="{5DF9B3FF-F08A-46AF-9787-1C98AADAFB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18F00-F1FD-4DBE-96EB-C49695FD3A2D}"/>
              </a:ext>
            </a:extLst>
          </p:cNvPr>
          <p:cNvCxnSpPr>
            <a:cxnSpLocks/>
          </p:cNvCxnSpPr>
          <p:nvPr/>
        </p:nvCxnSpPr>
        <p:spPr bwMode="black">
          <a:xfrm flipH="1">
            <a:off x="9696000" y="2169000"/>
            <a:ext cx="2496001" cy="4689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332DE217-7F4C-44F2-9E55-AD5F5478987C}"/>
              </a:ext>
            </a:extLst>
          </p:cNvPr>
          <p:cNvCxnSpPr>
            <a:cxnSpLocks/>
          </p:cNvCxnSpPr>
          <p:nvPr/>
        </p:nvCxnSpPr>
        <p:spPr bwMode="black">
          <a:xfrm flipH="1">
            <a:off x="0" y="0"/>
            <a:ext cx="2496000" cy="465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19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auto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11"/>
          <p:cNvSpPr txBox="1"/>
          <p:nvPr/>
        </p:nvSpPr>
        <p:spPr>
          <a:xfrm>
            <a:off x="826739" y="4509120"/>
            <a:ext cx="1956149" cy="19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PL 530, 00101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Puh. 030 395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Fax. 030 395 5196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noProof="0" dirty="0">
                <a:solidFill>
                  <a:schemeClr val="accent2"/>
                </a:solidFill>
              </a:rPr>
              <a:t>www.fingrid.fi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rgbClr val="3E56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kstiruutu 5">
            <a:hlinkClick r:id="rId2"/>
            <a:extLst>
              <a:ext uri="{FF2B5EF4-FFF2-40B4-BE49-F238E27FC236}">
                <a16:creationId xmlns:a16="http://schemas.microsoft.com/office/drawing/2014/main" id="{4FBF202F-80C2-49A4-AE52-309486513A19}"/>
              </a:ext>
            </a:extLst>
          </p:cNvPr>
          <p:cNvSpPr txBox="1"/>
          <p:nvPr/>
        </p:nvSpPr>
        <p:spPr>
          <a:xfrm>
            <a:off x="826739" y="6129000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DDCB2E-3DC8-4F8A-B6CA-780F8911C844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rgbClr val="D51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307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FI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black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11"/>
          <p:cNvSpPr txBox="1"/>
          <p:nvPr/>
        </p:nvSpPr>
        <p:spPr>
          <a:xfrm>
            <a:off x="826739" y="4509120"/>
            <a:ext cx="1956149" cy="19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bg1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PL 530, 00101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Puh. 030 395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Fax. 030 395 5196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www.fingrid.fi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kstiruutu 5">
            <a:hlinkClick r:id="rId2"/>
            <a:extLst>
              <a:ext uri="{FF2B5EF4-FFF2-40B4-BE49-F238E27FC236}">
                <a16:creationId xmlns:a16="http://schemas.microsoft.com/office/drawing/2014/main" id="{50172C2E-C538-4B72-A342-F1161A7B383A}"/>
              </a:ext>
            </a:extLst>
          </p:cNvPr>
          <p:cNvSpPr txBox="1"/>
          <p:nvPr/>
        </p:nvSpPr>
        <p:spPr>
          <a:xfrm>
            <a:off x="826739" y="6129000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12013A-B15F-4BE9-9275-DBB3FDAE4DE2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09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auto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rgbClr val="3E56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18D62C7-990D-4510-842B-437359721B7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Fax. +358 30 395 5196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www.fingrid.fi</a:t>
            </a:r>
          </a:p>
        </p:txBody>
      </p:sp>
      <p:sp>
        <p:nvSpPr>
          <p:cNvPr id="7" name="Tekstiruutu 6">
            <a:hlinkClick r:id="rId2"/>
            <a:extLst>
              <a:ext uri="{FF2B5EF4-FFF2-40B4-BE49-F238E27FC236}">
                <a16:creationId xmlns:a16="http://schemas.microsoft.com/office/drawing/2014/main" id="{390A78D5-5463-4A5C-B4C4-2E11B03FAE29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662D061D-293C-44A8-84D7-144F3F9AB2F6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rgbClr val="D51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3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ENG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descr="Fingrid logo"/>
          <p:cNvSpPr>
            <a:spLocks noChangeAspect="1" noEditPoints="1"/>
          </p:cNvSpPr>
          <p:nvPr/>
        </p:nvSpPr>
        <p:spPr bwMode="black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B885F8B-E704-4666-970C-FD9A60592FE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bg1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Fax. +358 30 395 5196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www.fingrid.fi</a:t>
            </a:r>
          </a:p>
        </p:txBody>
      </p:sp>
      <p:sp>
        <p:nvSpPr>
          <p:cNvPr id="9" name="Tekstiruutu 8">
            <a:hlinkClick r:id="rId2"/>
            <a:extLst>
              <a:ext uri="{FF2B5EF4-FFF2-40B4-BE49-F238E27FC236}">
                <a16:creationId xmlns:a16="http://schemas.microsoft.com/office/drawing/2014/main" id="{1F341FBD-141D-4D2A-97F5-32F60993930F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sp>
        <p:nvSpPr>
          <p:cNvPr id="11" name="Otsikko 3">
            <a:extLst>
              <a:ext uri="{FF2B5EF4-FFF2-40B4-BE49-F238E27FC236}">
                <a16:creationId xmlns:a16="http://schemas.microsoft.com/office/drawing/2014/main" id="{9FDC4D26-30DA-4B2B-B573-6AC744FE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378"/>
            <a:ext cx="8355271" cy="1260000"/>
          </a:xfrm>
        </p:spPr>
        <p:txBody>
          <a:bodyPr anchor="t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8CBB77B8-E8E4-4BB8-B4CF-28356FE08134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01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2F3AEC0-3CDC-4083-ABC6-8ABD9FC4DE74}"/>
              </a:ext>
            </a:extLst>
          </p:cNvPr>
          <p:cNvSpPr/>
          <p:nvPr/>
        </p:nvSpPr>
        <p:spPr>
          <a:xfrm>
            <a:off x="8976000" y="-2"/>
            <a:ext cx="3060000" cy="2340000"/>
          </a:xfrm>
          <a:prstGeom prst="rect">
            <a:avLst/>
          </a:prstGeom>
          <a:solidFill>
            <a:srgbClr val="D51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2" name="Freeform 6" descr="Fingrid logo"/>
          <p:cNvSpPr>
            <a:spLocks noChangeAspect="1" noEditPoints="1"/>
          </p:cNvSpPr>
          <p:nvPr/>
        </p:nvSpPr>
        <p:spPr bwMode="auto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89000"/>
            <a:ext cx="6337801" cy="1260000"/>
          </a:xfrm>
        </p:spPr>
        <p:txBody>
          <a:bodyPr anchor="t"/>
          <a:lstStyle>
            <a:lvl1pPr>
              <a:defRPr sz="4100">
                <a:solidFill>
                  <a:srgbClr val="3E56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18D62C7-990D-4510-842B-437359721B7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accent2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accent2"/>
                </a:solidFill>
              </a:rPr>
              <a:t>Fax. +358 30 395 5196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noProof="0" dirty="0">
                <a:solidFill>
                  <a:schemeClr val="accent2"/>
                </a:solidFill>
              </a:rPr>
              <a:t>www.fingrid.fi</a:t>
            </a:r>
          </a:p>
          <a:p>
            <a:pPr>
              <a:lnSpc>
                <a:spcPct val="125000"/>
              </a:lnSpc>
            </a:pPr>
            <a:endParaRPr lang="fi-FI" sz="1400" noProof="0" dirty="0">
              <a:solidFill>
                <a:schemeClr val="accent2"/>
              </a:solidFill>
            </a:endParaRPr>
          </a:p>
        </p:txBody>
      </p:sp>
      <p:sp>
        <p:nvSpPr>
          <p:cNvPr id="14" name="Tekstiruutu 13">
            <a:hlinkClick r:id="rId2"/>
            <a:extLst>
              <a:ext uri="{FF2B5EF4-FFF2-40B4-BE49-F238E27FC236}">
                <a16:creationId xmlns:a16="http://schemas.microsoft.com/office/drawing/2014/main" id="{5D467619-83CC-4F44-B5DC-D4BD73E45845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cxnSp>
        <p:nvCxnSpPr>
          <p:cNvPr id="15" name="Straight Connector 6">
            <a:extLst>
              <a:ext uri="{FF2B5EF4-FFF2-40B4-BE49-F238E27FC236}">
                <a16:creationId xmlns:a16="http://schemas.microsoft.com/office/drawing/2014/main" id="{8E657B4D-9CE7-4D4C-941F-75FA67524A7B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rgbClr val="D51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3B6A49EB-C433-47AD-93EF-95FEFFD9E4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white">
          <a:xfrm>
            <a:off x="0" y="0"/>
            <a:ext cx="12192000" cy="2343150"/>
          </a:xfrm>
          <a:custGeom>
            <a:avLst/>
            <a:gdLst>
              <a:gd name="connsiteX0" fmla="*/ 10981159 w 12192000"/>
              <a:gd name="connsiteY0" fmla="*/ 0 h 2343150"/>
              <a:gd name="connsiteX1" fmla="*/ 12192000 w 12192000"/>
              <a:gd name="connsiteY1" fmla="*/ 0 h 2343150"/>
              <a:gd name="connsiteX2" fmla="*/ 12192000 w 12192000"/>
              <a:gd name="connsiteY2" fmla="*/ 2343150 h 2343150"/>
              <a:gd name="connsiteX3" fmla="*/ 9735284 w 12192000"/>
              <a:gd name="connsiteY3" fmla="*/ 2343150 h 2343150"/>
              <a:gd name="connsiteX4" fmla="*/ 0 w 12192000"/>
              <a:gd name="connsiteY4" fmla="*/ 0 h 2343150"/>
              <a:gd name="connsiteX5" fmla="*/ 10960772 w 12192000"/>
              <a:gd name="connsiteY5" fmla="*/ 0 h 2343150"/>
              <a:gd name="connsiteX6" fmla="*/ 9714898 w 12192000"/>
              <a:gd name="connsiteY6" fmla="*/ 2343150 h 2343150"/>
              <a:gd name="connsiteX7" fmla="*/ 0 w 12192000"/>
              <a:gd name="connsiteY7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343150">
                <a:moveTo>
                  <a:pt x="10981159" y="0"/>
                </a:moveTo>
                <a:lnTo>
                  <a:pt x="12192000" y="0"/>
                </a:lnTo>
                <a:lnTo>
                  <a:pt x="12192000" y="2343150"/>
                </a:lnTo>
                <a:lnTo>
                  <a:pt x="9735284" y="2343150"/>
                </a:lnTo>
                <a:close/>
                <a:moveTo>
                  <a:pt x="0" y="0"/>
                </a:moveTo>
                <a:lnTo>
                  <a:pt x="10960772" y="0"/>
                </a:lnTo>
                <a:lnTo>
                  <a:pt x="9714898" y="2343150"/>
                </a:lnTo>
                <a:lnTo>
                  <a:pt x="0" y="2343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rgbClr val="3E566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522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kuvalla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BA933F95-D0B3-45D5-B7A7-EE510913ECBA}"/>
              </a:ext>
            </a:extLst>
          </p:cNvPr>
          <p:cNvSpPr/>
          <p:nvPr/>
        </p:nvSpPr>
        <p:spPr>
          <a:xfrm>
            <a:off x="8976000" y="-2"/>
            <a:ext cx="3060000" cy="23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2" name="Freeform 6" descr="Fingrid logo"/>
          <p:cNvSpPr>
            <a:spLocks noChangeAspect="1" noEditPoints="1"/>
          </p:cNvSpPr>
          <p:nvPr/>
        </p:nvSpPr>
        <p:spPr bwMode="black">
          <a:xfrm>
            <a:off x="9193470" y="5655725"/>
            <a:ext cx="2232419" cy="39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DB90307-7171-458F-9E75-8CA5AF0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0800"/>
            <a:ext cx="6336000" cy="1260000"/>
          </a:xfrm>
        </p:spPr>
        <p:txBody>
          <a:bodyPr anchor="t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6D4AD748-AE64-410D-9E72-F9BE7060CE50}"/>
              </a:ext>
            </a:extLst>
          </p:cNvPr>
          <p:cNvCxnSpPr>
            <a:cxnSpLocks/>
          </p:cNvCxnSpPr>
          <p:nvPr/>
        </p:nvCxnSpPr>
        <p:spPr bwMode="black">
          <a:xfrm rot="3360000">
            <a:off x="7329600" y="0"/>
            <a:ext cx="3630016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1">
            <a:extLst>
              <a:ext uri="{FF2B5EF4-FFF2-40B4-BE49-F238E27FC236}">
                <a16:creationId xmlns:a16="http://schemas.microsoft.com/office/drawing/2014/main" id="{3B885F8B-E704-4666-970C-FD9A60592FE1}"/>
              </a:ext>
            </a:extLst>
          </p:cNvPr>
          <p:cNvSpPr txBox="1"/>
          <p:nvPr/>
        </p:nvSpPr>
        <p:spPr>
          <a:xfrm>
            <a:off x="826739" y="4509120"/>
            <a:ext cx="2487961" cy="21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</a:pPr>
            <a:r>
              <a:rPr lang="fi-FI" sz="1400" b="1" noProof="0" dirty="0">
                <a:solidFill>
                  <a:schemeClr val="bg1"/>
                </a:solidFill>
              </a:rPr>
              <a:t>Fingrid Oyj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Läkkisepäntie 21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FI-00620 Helsinki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P.O.Box 530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FI-00101 Helsinki, Finland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Tel. +358 30 395 5000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Fax. +358 30 395 5196</a:t>
            </a:r>
          </a:p>
          <a:p>
            <a:pPr>
              <a:lnSpc>
                <a:spcPct val="125000"/>
              </a:lnSpc>
            </a:pPr>
            <a:r>
              <a:rPr lang="fi-FI" sz="1400" noProof="0" dirty="0">
                <a:solidFill>
                  <a:schemeClr val="bg1"/>
                </a:solidFill>
              </a:rPr>
              <a:t>www.fingrid.fi</a:t>
            </a:r>
          </a:p>
        </p:txBody>
      </p:sp>
      <p:sp>
        <p:nvSpPr>
          <p:cNvPr id="9" name="Tekstiruutu 8">
            <a:hlinkClick r:id="rId2"/>
            <a:extLst>
              <a:ext uri="{FF2B5EF4-FFF2-40B4-BE49-F238E27FC236}">
                <a16:creationId xmlns:a16="http://schemas.microsoft.com/office/drawing/2014/main" id="{1F341FBD-141D-4D2A-97F5-32F60993930F}"/>
              </a:ext>
            </a:extLst>
          </p:cNvPr>
          <p:cNvSpPr txBox="1"/>
          <p:nvPr/>
        </p:nvSpPr>
        <p:spPr>
          <a:xfrm>
            <a:off x="826739" y="6391221"/>
            <a:ext cx="1116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err="1">
              <a:solidFill>
                <a:schemeClr val="accent2"/>
              </a:solidFill>
            </a:endParaRP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40DCA48D-0CE8-41D0-BADA-BD61850344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white">
          <a:xfrm>
            <a:off x="0" y="0"/>
            <a:ext cx="12192000" cy="2343150"/>
          </a:xfrm>
          <a:custGeom>
            <a:avLst/>
            <a:gdLst>
              <a:gd name="connsiteX0" fmla="*/ 10981159 w 12192000"/>
              <a:gd name="connsiteY0" fmla="*/ 0 h 2343150"/>
              <a:gd name="connsiteX1" fmla="*/ 12192000 w 12192000"/>
              <a:gd name="connsiteY1" fmla="*/ 0 h 2343150"/>
              <a:gd name="connsiteX2" fmla="*/ 12192000 w 12192000"/>
              <a:gd name="connsiteY2" fmla="*/ 2343150 h 2343150"/>
              <a:gd name="connsiteX3" fmla="*/ 9735284 w 12192000"/>
              <a:gd name="connsiteY3" fmla="*/ 2343150 h 2343150"/>
              <a:gd name="connsiteX4" fmla="*/ 0 w 12192000"/>
              <a:gd name="connsiteY4" fmla="*/ 0 h 2343150"/>
              <a:gd name="connsiteX5" fmla="*/ 10960772 w 12192000"/>
              <a:gd name="connsiteY5" fmla="*/ 0 h 2343150"/>
              <a:gd name="connsiteX6" fmla="*/ 9714898 w 12192000"/>
              <a:gd name="connsiteY6" fmla="*/ 2343150 h 2343150"/>
              <a:gd name="connsiteX7" fmla="*/ 0 w 12192000"/>
              <a:gd name="connsiteY7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343150">
                <a:moveTo>
                  <a:pt x="10981159" y="0"/>
                </a:moveTo>
                <a:lnTo>
                  <a:pt x="12192000" y="0"/>
                </a:lnTo>
                <a:lnTo>
                  <a:pt x="12192000" y="2343150"/>
                </a:lnTo>
                <a:lnTo>
                  <a:pt x="9735284" y="2343150"/>
                </a:lnTo>
                <a:close/>
                <a:moveTo>
                  <a:pt x="0" y="0"/>
                </a:moveTo>
                <a:lnTo>
                  <a:pt x="10960772" y="0"/>
                </a:lnTo>
                <a:lnTo>
                  <a:pt x="9714898" y="2343150"/>
                </a:lnTo>
                <a:lnTo>
                  <a:pt x="0" y="2343150"/>
                </a:lnTo>
                <a:close/>
              </a:path>
            </a:pathLst>
          </a:custGeom>
          <a:solidFill>
            <a:srgbClr val="3E5660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244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solidFill>
          <a:srgbClr val="3E5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Kuva, joka sisältää kohteen rakennus, istuminen, suuri, metalli&#10;&#10;Kuvaus luotu automaattisesti">
            <a:extLst>
              <a:ext uri="{FF2B5EF4-FFF2-40B4-BE49-F238E27FC236}">
                <a16:creationId xmlns:a16="http://schemas.microsoft.com/office/drawing/2014/main" id="{227B0BFC-3DF6-4050-96A6-0D96A8DAB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0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solidFill>
          <a:srgbClr val="009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213400" y="1854199"/>
            <a:ext cx="5112000" cy="2880000"/>
          </a:xfrm>
        </p:spPr>
        <p:txBody>
          <a:bodyPr anchor="t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13600" y="4753478"/>
            <a:ext cx="5112000" cy="648000"/>
          </a:xfrm>
        </p:spPr>
        <p:txBody>
          <a:bodyPr anchor="t"/>
          <a:lstStyle>
            <a:lvl1pPr marL="0" indent="0" algn="l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black">
          <a:xfrm>
            <a:off x="9392574" y="5870367"/>
            <a:ext cx="2306861" cy="409205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-120000" flipV="1">
            <a:off x="7180763" y="841708"/>
            <a:ext cx="396000" cy="72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4638068C-7F52-4BCA-85C8-26298F2399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84432" y="1097796"/>
            <a:ext cx="1174261" cy="20989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3A34FAD-A34B-4EAF-9194-37DA1D5D6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76813" y="1092568"/>
            <a:ext cx="3672000" cy="21448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4C93408F-0301-4118-A84E-6C0145340C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0800" y="134005"/>
            <a:ext cx="720000" cy="21600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Kuva, joka sisältää kohteen ulko, laiva, vesi, suuri&#10;&#10;Kuvaus luotu automaattisesti">
            <a:extLst>
              <a:ext uri="{FF2B5EF4-FFF2-40B4-BE49-F238E27FC236}">
                <a16:creationId xmlns:a16="http://schemas.microsoft.com/office/drawing/2014/main" id="{A67FD7AC-E255-491E-8E00-61FCA24A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1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586096"/>
            <a:ext cx="4968000" cy="360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086336"/>
            <a:ext cx="4968000" cy="394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82800" y="1586096"/>
            <a:ext cx="4968000" cy="360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82800" y="2086336"/>
            <a:ext cx="4968000" cy="394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616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7" y="1584000"/>
            <a:ext cx="3240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7" y="1987276"/>
            <a:ext cx="3240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476385" y="1584000"/>
            <a:ext cx="32400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476385" y="1987200"/>
            <a:ext cx="3240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0D47247D-7902-46D6-8125-76F5ACDE48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2983" y="1584000"/>
            <a:ext cx="3240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Sisällön paikkamerkki 5">
            <a:extLst>
              <a:ext uri="{FF2B5EF4-FFF2-40B4-BE49-F238E27FC236}">
                <a16:creationId xmlns:a16="http://schemas.microsoft.com/office/drawing/2014/main" id="{4D1D5F7E-048E-4992-8EE4-1388F30476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2983" y="1987200"/>
            <a:ext cx="3240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3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7" y="1584000"/>
            <a:ext cx="2448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7" y="1987276"/>
            <a:ext cx="2448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3530137" y="1584000"/>
            <a:ext cx="24480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530137" y="1987200"/>
            <a:ext cx="2448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0D47247D-7902-46D6-8125-76F5ACDE48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0487" y="1584000"/>
            <a:ext cx="2448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Sisällön paikkamerkki 5">
            <a:extLst>
              <a:ext uri="{FF2B5EF4-FFF2-40B4-BE49-F238E27FC236}">
                <a16:creationId xmlns:a16="http://schemas.microsoft.com/office/drawing/2014/main" id="{4D1D5F7E-048E-4992-8EE4-1388F30476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0487" y="1987200"/>
            <a:ext cx="2448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6" name="Tekstin paikkamerkki 4">
            <a:extLst>
              <a:ext uri="{FF2B5EF4-FFF2-40B4-BE49-F238E27FC236}">
                <a16:creationId xmlns:a16="http://schemas.microsoft.com/office/drawing/2014/main" id="{CA56C2BB-6304-4C81-98A7-96154EF7FB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0837" y="1592968"/>
            <a:ext cx="2448000" cy="36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03BA9E4A-2841-4DA4-8156-A182FAFC985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10837" y="1996168"/>
            <a:ext cx="2448000" cy="405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23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Kaavion paikkamerkki 14"/>
          <p:cNvSpPr>
            <a:spLocks noGrp="1"/>
          </p:cNvSpPr>
          <p:nvPr>
            <p:ph type="chart" sz="quarter" idx="14"/>
          </p:nvPr>
        </p:nvSpPr>
        <p:spPr>
          <a:xfrm>
            <a:off x="838200" y="1558925"/>
            <a:ext cx="7128000" cy="4464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13"/>
          </p:nvPr>
        </p:nvSpPr>
        <p:spPr>
          <a:xfrm>
            <a:off x="8254800" y="1558800"/>
            <a:ext cx="3096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[Etunimi Sukunimi]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08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433549"/>
            <a:ext cx="10515600" cy="11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555200"/>
            <a:ext cx="105156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382800" y="6185460"/>
            <a:ext cx="18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rgbClr val="3E5660"/>
                </a:solidFill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688340" y="6185460"/>
            <a:ext cx="4689600" cy="214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rgbClr val="3E5660"/>
                </a:solidFill>
              </a:defRPr>
            </a:lvl1pPr>
          </a:lstStyle>
          <a:p>
            <a:r>
              <a:rPr lang="fi-FI"/>
              <a:t>[Etunimi Sukunimi]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00" y="6185460"/>
            <a:ext cx="72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rgbClr val="3E5660"/>
                </a:solidFill>
              </a:defRPr>
            </a:lvl1pPr>
          </a:lstStyle>
          <a:p>
            <a:fld id="{CA4A938F-DAA3-4204-AFE3-D0448415578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 descr="Fingrid logo"/>
          <p:cNvSpPr>
            <a:spLocks noChangeAspect="1" noEditPoints="1"/>
          </p:cNvSpPr>
          <p:nvPr/>
        </p:nvSpPr>
        <p:spPr bwMode="auto">
          <a:xfrm>
            <a:off x="10494893" y="6237288"/>
            <a:ext cx="1217682" cy="216000"/>
          </a:xfrm>
          <a:custGeom>
            <a:avLst/>
            <a:gdLst>
              <a:gd name="T0" fmla="*/ 2515 w 4822"/>
              <a:gd name="T1" fmla="*/ 636 h 856"/>
              <a:gd name="T2" fmla="*/ 2410 w 4822"/>
              <a:gd name="T3" fmla="*/ 696 h 856"/>
              <a:gd name="T4" fmla="*/ 2287 w 4822"/>
              <a:gd name="T5" fmla="*/ 701 h 856"/>
              <a:gd name="T6" fmla="*/ 2182 w 4822"/>
              <a:gd name="T7" fmla="*/ 651 h 856"/>
              <a:gd name="T8" fmla="*/ 2121 w 4822"/>
              <a:gd name="T9" fmla="*/ 584 h 856"/>
              <a:gd name="T10" fmla="*/ 2081 w 4822"/>
              <a:gd name="T11" fmla="*/ 484 h 856"/>
              <a:gd name="T12" fmla="*/ 2081 w 4822"/>
              <a:gd name="T13" fmla="*/ 372 h 856"/>
              <a:gd name="T14" fmla="*/ 2121 w 4822"/>
              <a:gd name="T15" fmla="*/ 272 h 856"/>
              <a:gd name="T16" fmla="*/ 2172 w 4822"/>
              <a:gd name="T17" fmla="*/ 212 h 856"/>
              <a:gd name="T18" fmla="*/ 2260 w 4822"/>
              <a:gd name="T19" fmla="*/ 162 h 856"/>
              <a:gd name="T20" fmla="*/ 2368 w 4822"/>
              <a:gd name="T21" fmla="*/ 151 h 856"/>
              <a:gd name="T22" fmla="*/ 2472 w 4822"/>
              <a:gd name="T23" fmla="*/ 187 h 856"/>
              <a:gd name="T24" fmla="*/ 2642 w 4822"/>
              <a:gd name="T25" fmla="*/ 137 h 856"/>
              <a:gd name="T26" fmla="*/ 2496 w 4822"/>
              <a:gd name="T27" fmla="*/ 32 h 856"/>
              <a:gd name="T28" fmla="*/ 2339 w 4822"/>
              <a:gd name="T29" fmla="*/ 0 h 856"/>
              <a:gd name="T30" fmla="*/ 2197 w 4822"/>
              <a:gd name="T31" fmla="*/ 26 h 856"/>
              <a:gd name="T32" fmla="*/ 2062 w 4822"/>
              <a:gd name="T33" fmla="*/ 111 h 856"/>
              <a:gd name="T34" fmla="*/ 1986 w 4822"/>
              <a:gd name="T35" fmla="*/ 206 h 856"/>
              <a:gd name="T36" fmla="*/ 1931 w 4822"/>
              <a:gd name="T37" fmla="*/ 362 h 856"/>
              <a:gd name="T38" fmla="*/ 1935 w 4822"/>
              <a:gd name="T39" fmla="*/ 515 h 856"/>
              <a:gd name="T40" fmla="*/ 1977 w 4822"/>
              <a:gd name="T41" fmla="*/ 632 h 856"/>
              <a:gd name="T42" fmla="*/ 2062 w 4822"/>
              <a:gd name="T43" fmla="*/ 745 h 856"/>
              <a:gd name="T44" fmla="*/ 2178 w 4822"/>
              <a:gd name="T45" fmla="*/ 822 h 856"/>
              <a:gd name="T46" fmla="*/ 2318 w 4822"/>
              <a:gd name="T47" fmla="*/ 856 h 856"/>
              <a:gd name="T48" fmla="*/ 2461 w 4822"/>
              <a:gd name="T49" fmla="*/ 837 h 856"/>
              <a:gd name="T50" fmla="*/ 2601 w 4822"/>
              <a:gd name="T51" fmla="*/ 759 h 856"/>
              <a:gd name="T52" fmla="*/ 2681 w 4822"/>
              <a:gd name="T53" fmla="*/ 667 h 856"/>
              <a:gd name="T54" fmla="*/ 2743 w 4822"/>
              <a:gd name="T55" fmla="*/ 515 h 856"/>
              <a:gd name="T56" fmla="*/ 3554 w 4822"/>
              <a:gd name="T57" fmla="*/ 281 h 856"/>
              <a:gd name="T58" fmla="*/ 3539 w 4822"/>
              <a:gd name="T59" fmla="*/ 201 h 856"/>
              <a:gd name="T60" fmla="*/ 3484 w 4822"/>
              <a:gd name="T61" fmla="*/ 112 h 856"/>
              <a:gd name="T62" fmla="*/ 3402 w 4822"/>
              <a:gd name="T63" fmla="*/ 51 h 856"/>
              <a:gd name="T64" fmla="*/ 3298 w 4822"/>
              <a:gd name="T65" fmla="*/ 25 h 856"/>
              <a:gd name="T66" fmla="*/ 3538 w 4822"/>
              <a:gd name="T67" fmla="*/ 832 h 856"/>
              <a:gd name="T68" fmla="*/ 3484 w 4822"/>
              <a:gd name="T69" fmla="*/ 477 h 856"/>
              <a:gd name="T70" fmla="*/ 3535 w 4822"/>
              <a:gd name="T71" fmla="*/ 395 h 856"/>
              <a:gd name="T72" fmla="*/ 3403 w 4822"/>
              <a:gd name="T73" fmla="*/ 307 h 856"/>
              <a:gd name="T74" fmla="*/ 3361 w 4822"/>
              <a:gd name="T75" fmla="*/ 389 h 856"/>
              <a:gd name="T76" fmla="*/ 3283 w 4822"/>
              <a:gd name="T77" fmla="*/ 416 h 856"/>
              <a:gd name="T78" fmla="*/ 3341 w 4822"/>
              <a:gd name="T79" fmla="*/ 189 h 856"/>
              <a:gd name="T80" fmla="*/ 3398 w 4822"/>
              <a:gd name="T81" fmla="*/ 259 h 856"/>
              <a:gd name="T82" fmla="*/ 4818 w 4822"/>
              <a:gd name="T83" fmla="*/ 366 h 856"/>
              <a:gd name="T84" fmla="*/ 4764 w 4822"/>
              <a:gd name="T85" fmla="*/ 219 h 856"/>
              <a:gd name="T86" fmla="*/ 4660 w 4822"/>
              <a:gd name="T87" fmla="*/ 105 h 856"/>
              <a:gd name="T88" fmla="*/ 4521 w 4822"/>
              <a:gd name="T89" fmla="*/ 36 h 856"/>
              <a:gd name="T90" fmla="*/ 4420 w 4822"/>
              <a:gd name="T91" fmla="*/ 832 h 856"/>
              <a:gd name="T92" fmla="*/ 4577 w 4822"/>
              <a:gd name="T93" fmla="*/ 800 h 856"/>
              <a:gd name="T94" fmla="*/ 4704 w 4822"/>
              <a:gd name="T95" fmla="*/ 714 h 856"/>
              <a:gd name="T96" fmla="*/ 4791 w 4822"/>
              <a:gd name="T97" fmla="*/ 585 h 856"/>
              <a:gd name="T98" fmla="*/ 4822 w 4822"/>
              <a:gd name="T99" fmla="*/ 429 h 856"/>
              <a:gd name="T100" fmla="*/ 4654 w 4822"/>
              <a:gd name="T101" fmla="*/ 527 h 856"/>
              <a:gd name="T102" fmla="*/ 4599 w 4822"/>
              <a:gd name="T103" fmla="*/ 609 h 856"/>
              <a:gd name="T104" fmla="*/ 4518 w 4822"/>
              <a:gd name="T105" fmla="*/ 662 h 856"/>
              <a:gd name="T106" fmla="*/ 4420 w 4822"/>
              <a:gd name="T107" fmla="*/ 682 h 856"/>
              <a:gd name="T108" fmla="*/ 4494 w 4822"/>
              <a:gd name="T109" fmla="*/ 185 h 856"/>
              <a:gd name="T110" fmla="*/ 4580 w 4822"/>
              <a:gd name="T111" fmla="*/ 231 h 856"/>
              <a:gd name="T112" fmla="*/ 4643 w 4822"/>
              <a:gd name="T113" fmla="*/ 306 h 856"/>
              <a:gd name="T114" fmla="*/ 4672 w 4822"/>
              <a:gd name="T115" fmla="*/ 402 h 856"/>
              <a:gd name="T116" fmla="*/ 0 w 4822"/>
              <a:gd name="T117" fmla="*/ 24 h 856"/>
              <a:gd name="T118" fmla="*/ 555 w 4822"/>
              <a:gd name="T119" fmla="*/ 174 h 856"/>
              <a:gd name="T120" fmla="*/ 1252 w 4822"/>
              <a:gd name="T121" fmla="*/ 832 h 856"/>
              <a:gd name="T122" fmla="*/ 872 w 4822"/>
              <a:gd name="T123" fmla="*/ 24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22" h="856">
                <a:moveTo>
                  <a:pt x="2299" y="416"/>
                </a:moveTo>
                <a:lnTo>
                  <a:pt x="2378" y="565"/>
                </a:lnTo>
                <a:lnTo>
                  <a:pt x="2568" y="565"/>
                </a:lnTo>
                <a:lnTo>
                  <a:pt x="2558" y="581"/>
                </a:lnTo>
                <a:lnTo>
                  <a:pt x="2550" y="596"/>
                </a:lnTo>
                <a:lnTo>
                  <a:pt x="2538" y="610"/>
                </a:lnTo>
                <a:lnTo>
                  <a:pt x="2527" y="624"/>
                </a:lnTo>
                <a:lnTo>
                  <a:pt x="2515" y="636"/>
                </a:lnTo>
                <a:lnTo>
                  <a:pt x="2501" y="647"/>
                </a:lnTo>
                <a:lnTo>
                  <a:pt x="2487" y="657"/>
                </a:lnTo>
                <a:lnTo>
                  <a:pt x="2474" y="667"/>
                </a:lnTo>
                <a:lnTo>
                  <a:pt x="2459" y="676"/>
                </a:lnTo>
                <a:lnTo>
                  <a:pt x="2442" y="685"/>
                </a:lnTo>
                <a:lnTo>
                  <a:pt x="2435" y="687"/>
                </a:lnTo>
                <a:lnTo>
                  <a:pt x="2426" y="691"/>
                </a:lnTo>
                <a:lnTo>
                  <a:pt x="2410" y="696"/>
                </a:lnTo>
                <a:lnTo>
                  <a:pt x="2393" y="701"/>
                </a:lnTo>
                <a:lnTo>
                  <a:pt x="2375" y="704"/>
                </a:lnTo>
                <a:lnTo>
                  <a:pt x="2358" y="706"/>
                </a:lnTo>
                <a:lnTo>
                  <a:pt x="2339" y="707"/>
                </a:lnTo>
                <a:lnTo>
                  <a:pt x="2325" y="706"/>
                </a:lnTo>
                <a:lnTo>
                  <a:pt x="2313" y="705"/>
                </a:lnTo>
                <a:lnTo>
                  <a:pt x="2299" y="704"/>
                </a:lnTo>
                <a:lnTo>
                  <a:pt x="2287" y="701"/>
                </a:lnTo>
                <a:lnTo>
                  <a:pt x="2273" y="699"/>
                </a:lnTo>
                <a:lnTo>
                  <a:pt x="2260" y="695"/>
                </a:lnTo>
                <a:lnTo>
                  <a:pt x="2237" y="685"/>
                </a:lnTo>
                <a:lnTo>
                  <a:pt x="2225" y="680"/>
                </a:lnTo>
                <a:lnTo>
                  <a:pt x="2214" y="674"/>
                </a:lnTo>
                <a:lnTo>
                  <a:pt x="2203" y="666"/>
                </a:lnTo>
                <a:lnTo>
                  <a:pt x="2192" y="659"/>
                </a:lnTo>
                <a:lnTo>
                  <a:pt x="2182" y="651"/>
                </a:lnTo>
                <a:lnTo>
                  <a:pt x="2172" y="644"/>
                </a:lnTo>
                <a:lnTo>
                  <a:pt x="2162" y="635"/>
                </a:lnTo>
                <a:lnTo>
                  <a:pt x="2158" y="630"/>
                </a:lnTo>
                <a:lnTo>
                  <a:pt x="2153" y="625"/>
                </a:lnTo>
                <a:lnTo>
                  <a:pt x="2144" y="615"/>
                </a:lnTo>
                <a:lnTo>
                  <a:pt x="2136" y="605"/>
                </a:lnTo>
                <a:lnTo>
                  <a:pt x="2128" y="595"/>
                </a:lnTo>
                <a:lnTo>
                  <a:pt x="2121" y="584"/>
                </a:lnTo>
                <a:lnTo>
                  <a:pt x="2114" y="572"/>
                </a:lnTo>
                <a:lnTo>
                  <a:pt x="2108" y="561"/>
                </a:lnTo>
                <a:lnTo>
                  <a:pt x="2102" y="549"/>
                </a:lnTo>
                <a:lnTo>
                  <a:pt x="2097" y="536"/>
                </a:lnTo>
                <a:lnTo>
                  <a:pt x="2092" y="524"/>
                </a:lnTo>
                <a:lnTo>
                  <a:pt x="2088" y="511"/>
                </a:lnTo>
                <a:lnTo>
                  <a:pt x="2084" y="497"/>
                </a:lnTo>
                <a:lnTo>
                  <a:pt x="2081" y="484"/>
                </a:lnTo>
                <a:lnTo>
                  <a:pt x="2079" y="470"/>
                </a:lnTo>
                <a:lnTo>
                  <a:pt x="2077" y="456"/>
                </a:lnTo>
                <a:lnTo>
                  <a:pt x="2076" y="442"/>
                </a:lnTo>
                <a:lnTo>
                  <a:pt x="2076" y="429"/>
                </a:lnTo>
                <a:lnTo>
                  <a:pt x="2076" y="414"/>
                </a:lnTo>
                <a:lnTo>
                  <a:pt x="2077" y="400"/>
                </a:lnTo>
                <a:lnTo>
                  <a:pt x="2079" y="386"/>
                </a:lnTo>
                <a:lnTo>
                  <a:pt x="2081" y="372"/>
                </a:lnTo>
                <a:lnTo>
                  <a:pt x="2084" y="359"/>
                </a:lnTo>
                <a:lnTo>
                  <a:pt x="2088" y="345"/>
                </a:lnTo>
                <a:lnTo>
                  <a:pt x="2092" y="332"/>
                </a:lnTo>
                <a:lnTo>
                  <a:pt x="2097" y="320"/>
                </a:lnTo>
                <a:lnTo>
                  <a:pt x="2102" y="307"/>
                </a:lnTo>
                <a:lnTo>
                  <a:pt x="2108" y="295"/>
                </a:lnTo>
                <a:lnTo>
                  <a:pt x="2114" y="284"/>
                </a:lnTo>
                <a:lnTo>
                  <a:pt x="2121" y="272"/>
                </a:lnTo>
                <a:lnTo>
                  <a:pt x="2124" y="266"/>
                </a:lnTo>
                <a:lnTo>
                  <a:pt x="2128" y="261"/>
                </a:lnTo>
                <a:lnTo>
                  <a:pt x="2136" y="251"/>
                </a:lnTo>
                <a:lnTo>
                  <a:pt x="2141" y="246"/>
                </a:lnTo>
                <a:lnTo>
                  <a:pt x="2144" y="241"/>
                </a:lnTo>
                <a:lnTo>
                  <a:pt x="2153" y="231"/>
                </a:lnTo>
                <a:lnTo>
                  <a:pt x="2162" y="221"/>
                </a:lnTo>
                <a:lnTo>
                  <a:pt x="2172" y="212"/>
                </a:lnTo>
                <a:lnTo>
                  <a:pt x="2182" y="205"/>
                </a:lnTo>
                <a:lnTo>
                  <a:pt x="2192" y="197"/>
                </a:lnTo>
                <a:lnTo>
                  <a:pt x="2203" y="190"/>
                </a:lnTo>
                <a:lnTo>
                  <a:pt x="2214" y="182"/>
                </a:lnTo>
                <a:lnTo>
                  <a:pt x="2225" y="176"/>
                </a:lnTo>
                <a:lnTo>
                  <a:pt x="2237" y="171"/>
                </a:lnTo>
                <a:lnTo>
                  <a:pt x="2249" y="166"/>
                </a:lnTo>
                <a:lnTo>
                  <a:pt x="2260" y="162"/>
                </a:lnTo>
                <a:lnTo>
                  <a:pt x="2273" y="159"/>
                </a:lnTo>
                <a:lnTo>
                  <a:pt x="2287" y="155"/>
                </a:lnTo>
                <a:lnTo>
                  <a:pt x="2299" y="152"/>
                </a:lnTo>
                <a:lnTo>
                  <a:pt x="2313" y="151"/>
                </a:lnTo>
                <a:lnTo>
                  <a:pt x="2325" y="150"/>
                </a:lnTo>
                <a:lnTo>
                  <a:pt x="2339" y="150"/>
                </a:lnTo>
                <a:lnTo>
                  <a:pt x="2354" y="150"/>
                </a:lnTo>
                <a:lnTo>
                  <a:pt x="2368" y="151"/>
                </a:lnTo>
                <a:lnTo>
                  <a:pt x="2381" y="152"/>
                </a:lnTo>
                <a:lnTo>
                  <a:pt x="2395" y="156"/>
                </a:lnTo>
                <a:lnTo>
                  <a:pt x="2409" y="160"/>
                </a:lnTo>
                <a:lnTo>
                  <a:pt x="2422" y="164"/>
                </a:lnTo>
                <a:lnTo>
                  <a:pt x="2435" y="169"/>
                </a:lnTo>
                <a:lnTo>
                  <a:pt x="2447" y="174"/>
                </a:lnTo>
                <a:lnTo>
                  <a:pt x="2460" y="181"/>
                </a:lnTo>
                <a:lnTo>
                  <a:pt x="2472" y="187"/>
                </a:lnTo>
                <a:lnTo>
                  <a:pt x="2484" y="195"/>
                </a:lnTo>
                <a:lnTo>
                  <a:pt x="2495" y="204"/>
                </a:lnTo>
                <a:lnTo>
                  <a:pt x="2505" y="212"/>
                </a:lnTo>
                <a:lnTo>
                  <a:pt x="2516" y="221"/>
                </a:lnTo>
                <a:lnTo>
                  <a:pt x="2525" y="231"/>
                </a:lnTo>
                <a:lnTo>
                  <a:pt x="2535" y="241"/>
                </a:lnTo>
                <a:lnTo>
                  <a:pt x="2656" y="154"/>
                </a:lnTo>
                <a:lnTo>
                  <a:pt x="2642" y="137"/>
                </a:lnTo>
                <a:lnTo>
                  <a:pt x="2626" y="121"/>
                </a:lnTo>
                <a:lnTo>
                  <a:pt x="2610" y="105"/>
                </a:lnTo>
                <a:lnTo>
                  <a:pt x="2592" y="90"/>
                </a:lnTo>
                <a:lnTo>
                  <a:pt x="2575" y="76"/>
                </a:lnTo>
                <a:lnTo>
                  <a:pt x="2556" y="64"/>
                </a:lnTo>
                <a:lnTo>
                  <a:pt x="2537" y="52"/>
                </a:lnTo>
                <a:lnTo>
                  <a:pt x="2517" y="41"/>
                </a:lnTo>
                <a:lnTo>
                  <a:pt x="2496" y="32"/>
                </a:lnTo>
                <a:lnTo>
                  <a:pt x="2486" y="27"/>
                </a:lnTo>
                <a:lnTo>
                  <a:pt x="2475" y="24"/>
                </a:lnTo>
                <a:lnTo>
                  <a:pt x="2454" y="16"/>
                </a:lnTo>
                <a:lnTo>
                  <a:pt x="2431" y="11"/>
                </a:lnTo>
                <a:lnTo>
                  <a:pt x="2409" y="6"/>
                </a:lnTo>
                <a:lnTo>
                  <a:pt x="2386" y="2"/>
                </a:lnTo>
                <a:lnTo>
                  <a:pt x="2363" y="0"/>
                </a:lnTo>
                <a:lnTo>
                  <a:pt x="2339" y="0"/>
                </a:lnTo>
                <a:lnTo>
                  <a:pt x="2318" y="0"/>
                </a:lnTo>
                <a:lnTo>
                  <a:pt x="2296" y="2"/>
                </a:lnTo>
                <a:lnTo>
                  <a:pt x="2277" y="5"/>
                </a:lnTo>
                <a:lnTo>
                  <a:pt x="2267" y="6"/>
                </a:lnTo>
                <a:lnTo>
                  <a:pt x="2257" y="9"/>
                </a:lnTo>
                <a:lnTo>
                  <a:pt x="2237" y="14"/>
                </a:lnTo>
                <a:lnTo>
                  <a:pt x="2217" y="19"/>
                </a:lnTo>
                <a:lnTo>
                  <a:pt x="2197" y="26"/>
                </a:lnTo>
                <a:lnTo>
                  <a:pt x="2178" y="34"/>
                </a:lnTo>
                <a:lnTo>
                  <a:pt x="2161" y="42"/>
                </a:lnTo>
                <a:lnTo>
                  <a:pt x="2143" y="51"/>
                </a:lnTo>
                <a:lnTo>
                  <a:pt x="2126" y="62"/>
                </a:lnTo>
                <a:lnTo>
                  <a:pt x="2108" y="72"/>
                </a:lnTo>
                <a:lnTo>
                  <a:pt x="2092" y="85"/>
                </a:lnTo>
                <a:lnTo>
                  <a:pt x="2077" y="97"/>
                </a:lnTo>
                <a:lnTo>
                  <a:pt x="2062" y="111"/>
                </a:lnTo>
                <a:lnTo>
                  <a:pt x="2047" y="125"/>
                </a:lnTo>
                <a:lnTo>
                  <a:pt x="2041" y="132"/>
                </a:lnTo>
                <a:lnTo>
                  <a:pt x="2033" y="140"/>
                </a:lnTo>
                <a:lnTo>
                  <a:pt x="2021" y="156"/>
                </a:lnTo>
                <a:lnTo>
                  <a:pt x="2015" y="164"/>
                </a:lnTo>
                <a:lnTo>
                  <a:pt x="2008" y="172"/>
                </a:lnTo>
                <a:lnTo>
                  <a:pt x="1997" y="189"/>
                </a:lnTo>
                <a:lnTo>
                  <a:pt x="1986" y="206"/>
                </a:lnTo>
                <a:lnTo>
                  <a:pt x="1977" y="224"/>
                </a:lnTo>
                <a:lnTo>
                  <a:pt x="1967" y="242"/>
                </a:lnTo>
                <a:lnTo>
                  <a:pt x="1960" y="261"/>
                </a:lnTo>
                <a:lnTo>
                  <a:pt x="1952" y="281"/>
                </a:lnTo>
                <a:lnTo>
                  <a:pt x="1945" y="301"/>
                </a:lnTo>
                <a:lnTo>
                  <a:pt x="1940" y="321"/>
                </a:lnTo>
                <a:lnTo>
                  <a:pt x="1935" y="341"/>
                </a:lnTo>
                <a:lnTo>
                  <a:pt x="1931" y="362"/>
                </a:lnTo>
                <a:lnTo>
                  <a:pt x="1928" y="385"/>
                </a:lnTo>
                <a:lnTo>
                  <a:pt x="1927" y="406"/>
                </a:lnTo>
                <a:lnTo>
                  <a:pt x="1927" y="429"/>
                </a:lnTo>
                <a:lnTo>
                  <a:pt x="1927" y="450"/>
                </a:lnTo>
                <a:lnTo>
                  <a:pt x="1928" y="472"/>
                </a:lnTo>
                <a:lnTo>
                  <a:pt x="1931" y="494"/>
                </a:lnTo>
                <a:lnTo>
                  <a:pt x="1933" y="504"/>
                </a:lnTo>
                <a:lnTo>
                  <a:pt x="1935" y="515"/>
                </a:lnTo>
                <a:lnTo>
                  <a:pt x="1940" y="535"/>
                </a:lnTo>
                <a:lnTo>
                  <a:pt x="1942" y="545"/>
                </a:lnTo>
                <a:lnTo>
                  <a:pt x="1945" y="555"/>
                </a:lnTo>
                <a:lnTo>
                  <a:pt x="1952" y="575"/>
                </a:lnTo>
                <a:lnTo>
                  <a:pt x="1956" y="585"/>
                </a:lnTo>
                <a:lnTo>
                  <a:pt x="1960" y="595"/>
                </a:lnTo>
                <a:lnTo>
                  <a:pt x="1967" y="614"/>
                </a:lnTo>
                <a:lnTo>
                  <a:pt x="1977" y="632"/>
                </a:lnTo>
                <a:lnTo>
                  <a:pt x="1986" y="650"/>
                </a:lnTo>
                <a:lnTo>
                  <a:pt x="1997" y="667"/>
                </a:lnTo>
                <a:lnTo>
                  <a:pt x="2008" y="685"/>
                </a:lnTo>
                <a:lnTo>
                  <a:pt x="2021" y="700"/>
                </a:lnTo>
                <a:lnTo>
                  <a:pt x="2033" y="716"/>
                </a:lnTo>
                <a:lnTo>
                  <a:pt x="2047" y="731"/>
                </a:lnTo>
                <a:lnTo>
                  <a:pt x="2054" y="739"/>
                </a:lnTo>
                <a:lnTo>
                  <a:pt x="2062" y="745"/>
                </a:lnTo>
                <a:lnTo>
                  <a:pt x="2077" y="759"/>
                </a:lnTo>
                <a:lnTo>
                  <a:pt x="2092" y="771"/>
                </a:lnTo>
                <a:lnTo>
                  <a:pt x="2108" y="784"/>
                </a:lnTo>
                <a:lnTo>
                  <a:pt x="2126" y="795"/>
                </a:lnTo>
                <a:lnTo>
                  <a:pt x="2143" y="805"/>
                </a:lnTo>
                <a:lnTo>
                  <a:pt x="2161" y="814"/>
                </a:lnTo>
                <a:lnTo>
                  <a:pt x="2169" y="819"/>
                </a:lnTo>
                <a:lnTo>
                  <a:pt x="2178" y="822"/>
                </a:lnTo>
                <a:lnTo>
                  <a:pt x="2197" y="830"/>
                </a:lnTo>
                <a:lnTo>
                  <a:pt x="2217" y="837"/>
                </a:lnTo>
                <a:lnTo>
                  <a:pt x="2237" y="842"/>
                </a:lnTo>
                <a:lnTo>
                  <a:pt x="2245" y="845"/>
                </a:lnTo>
                <a:lnTo>
                  <a:pt x="2257" y="847"/>
                </a:lnTo>
                <a:lnTo>
                  <a:pt x="2277" y="851"/>
                </a:lnTo>
                <a:lnTo>
                  <a:pt x="2296" y="854"/>
                </a:lnTo>
                <a:lnTo>
                  <a:pt x="2318" y="856"/>
                </a:lnTo>
                <a:lnTo>
                  <a:pt x="2339" y="856"/>
                </a:lnTo>
                <a:lnTo>
                  <a:pt x="2360" y="856"/>
                </a:lnTo>
                <a:lnTo>
                  <a:pt x="2381" y="854"/>
                </a:lnTo>
                <a:lnTo>
                  <a:pt x="2401" y="851"/>
                </a:lnTo>
                <a:lnTo>
                  <a:pt x="2412" y="850"/>
                </a:lnTo>
                <a:lnTo>
                  <a:pt x="2422" y="847"/>
                </a:lnTo>
                <a:lnTo>
                  <a:pt x="2442" y="842"/>
                </a:lnTo>
                <a:lnTo>
                  <a:pt x="2461" y="837"/>
                </a:lnTo>
                <a:lnTo>
                  <a:pt x="2481" y="830"/>
                </a:lnTo>
                <a:lnTo>
                  <a:pt x="2500" y="822"/>
                </a:lnTo>
                <a:lnTo>
                  <a:pt x="2517" y="814"/>
                </a:lnTo>
                <a:lnTo>
                  <a:pt x="2536" y="805"/>
                </a:lnTo>
                <a:lnTo>
                  <a:pt x="2552" y="795"/>
                </a:lnTo>
                <a:lnTo>
                  <a:pt x="2570" y="784"/>
                </a:lnTo>
                <a:lnTo>
                  <a:pt x="2586" y="771"/>
                </a:lnTo>
                <a:lnTo>
                  <a:pt x="2601" y="759"/>
                </a:lnTo>
                <a:lnTo>
                  <a:pt x="2616" y="745"/>
                </a:lnTo>
                <a:lnTo>
                  <a:pt x="2631" y="731"/>
                </a:lnTo>
                <a:lnTo>
                  <a:pt x="2637" y="724"/>
                </a:lnTo>
                <a:lnTo>
                  <a:pt x="2645" y="716"/>
                </a:lnTo>
                <a:lnTo>
                  <a:pt x="2657" y="700"/>
                </a:lnTo>
                <a:lnTo>
                  <a:pt x="2663" y="692"/>
                </a:lnTo>
                <a:lnTo>
                  <a:pt x="2669" y="685"/>
                </a:lnTo>
                <a:lnTo>
                  <a:pt x="2681" y="667"/>
                </a:lnTo>
                <a:lnTo>
                  <a:pt x="2692" y="650"/>
                </a:lnTo>
                <a:lnTo>
                  <a:pt x="2702" y="632"/>
                </a:lnTo>
                <a:lnTo>
                  <a:pt x="2711" y="614"/>
                </a:lnTo>
                <a:lnTo>
                  <a:pt x="2719" y="595"/>
                </a:lnTo>
                <a:lnTo>
                  <a:pt x="2727" y="575"/>
                </a:lnTo>
                <a:lnTo>
                  <a:pt x="2733" y="555"/>
                </a:lnTo>
                <a:lnTo>
                  <a:pt x="2738" y="535"/>
                </a:lnTo>
                <a:lnTo>
                  <a:pt x="2743" y="515"/>
                </a:lnTo>
                <a:lnTo>
                  <a:pt x="2747" y="494"/>
                </a:lnTo>
                <a:lnTo>
                  <a:pt x="2749" y="472"/>
                </a:lnTo>
                <a:lnTo>
                  <a:pt x="2751" y="450"/>
                </a:lnTo>
                <a:lnTo>
                  <a:pt x="2752" y="429"/>
                </a:lnTo>
                <a:lnTo>
                  <a:pt x="2751" y="416"/>
                </a:lnTo>
                <a:lnTo>
                  <a:pt x="2299" y="416"/>
                </a:lnTo>
                <a:close/>
                <a:moveTo>
                  <a:pt x="3555" y="295"/>
                </a:moveTo>
                <a:lnTo>
                  <a:pt x="3554" y="281"/>
                </a:lnTo>
                <a:lnTo>
                  <a:pt x="3554" y="267"/>
                </a:lnTo>
                <a:lnTo>
                  <a:pt x="3553" y="260"/>
                </a:lnTo>
                <a:lnTo>
                  <a:pt x="3551" y="254"/>
                </a:lnTo>
                <a:lnTo>
                  <a:pt x="3549" y="240"/>
                </a:lnTo>
                <a:lnTo>
                  <a:pt x="3546" y="227"/>
                </a:lnTo>
                <a:lnTo>
                  <a:pt x="3544" y="220"/>
                </a:lnTo>
                <a:lnTo>
                  <a:pt x="3543" y="214"/>
                </a:lnTo>
                <a:lnTo>
                  <a:pt x="3539" y="201"/>
                </a:lnTo>
                <a:lnTo>
                  <a:pt x="3534" y="189"/>
                </a:lnTo>
                <a:lnTo>
                  <a:pt x="3528" y="177"/>
                </a:lnTo>
                <a:lnTo>
                  <a:pt x="3523" y="166"/>
                </a:lnTo>
                <a:lnTo>
                  <a:pt x="3515" y="155"/>
                </a:lnTo>
                <a:lnTo>
                  <a:pt x="3509" y="144"/>
                </a:lnTo>
                <a:lnTo>
                  <a:pt x="3501" y="132"/>
                </a:lnTo>
                <a:lnTo>
                  <a:pt x="3493" y="122"/>
                </a:lnTo>
                <a:lnTo>
                  <a:pt x="3484" y="112"/>
                </a:lnTo>
                <a:lnTo>
                  <a:pt x="3475" y="104"/>
                </a:lnTo>
                <a:lnTo>
                  <a:pt x="3467" y="95"/>
                </a:lnTo>
                <a:lnTo>
                  <a:pt x="3457" y="86"/>
                </a:lnTo>
                <a:lnTo>
                  <a:pt x="3447" y="77"/>
                </a:lnTo>
                <a:lnTo>
                  <a:pt x="3435" y="70"/>
                </a:lnTo>
                <a:lnTo>
                  <a:pt x="3424" y="64"/>
                </a:lnTo>
                <a:lnTo>
                  <a:pt x="3413" y="56"/>
                </a:lnTo>
                <a:lnTo>
                  <a:pt x="3402" y="51"/>
                </a:lnTo>
                <a:lnTo>
                  <a:pt x="3389" y="45"/>
                </a:lnTo>
                <a:lnTo>
                  <a:pt x="3378" y="40"/>
                </a:lnTo>
                <a:lnTo>
                  <a:pt x="3366" y="36"/>
                </a:lnTo>
                <a:lnTo>
                  <a:pt x="3352" y="32"/>
                </a:lnTo>
                <a:lnTo>
                  <a:pt x="3339" y="30"/>
                </a:lnTo>
                <a:lnTo>
                  <a:pt x="3326" y="27"/>
                </a:lnTo>
                <a:lnTo>
                  <a:pt x="3312" y="25"/>
                </a:lnTo>
                <a:lnTo>
                  <a:pt x="3298" y="25"/>
                </a:lnTo>
                <a:lnTo>
                  <a:pt x="3284" y="24"/>
                </a:lnTo>
                <a:lnTo>
                  <a:pt x="2901" y="24"/>
                </a:lnTo>
                <a:lnTo>
                  <a:pt x="2901" y="832"/>
                </a:lnTo>
                <a:lnTo>
                  <a:pt x="3051" y="832"/>
                </a:lnTo>
                <a:lnTo>
                  <a:pt x="3051" y="565"/>
                </a:lnTo>
                <a:lnTo>
                  <a:pt x="3237" y="565"/>
                </a:lnTo>
                <a:lnTo>
                  <a:pt x="3377" y="832"/>
                </a:lnTo>
                <a:lnTo>
                  <a:pt x="3538" y="832"/>
                </a:lnTo>
                <a:lnTo>
                  <a:pt x="3388" y="545"/>
                </a:lnTo>
                <a:lnTo>
                  <a:pt x="3405" y="536"/>
                </a:lnTo>
                <a:lnTo>
                  <a:pt x="3423" y="527"/>
                </a:lnTo>
                <a:lnTo>
                  <a:pt x="3439" y="516"/>
                </a:lnTo>
                <a:lnTo>
                  <a:pt x="3455" y="505"/>
                </a:lnTo>
                <a:lnTo>
                  <a:pt x="3469" y="491"/>
                </a:lnTo>
                <a:lnTo>
                  <a:pt x="3477" y="485"/>
                </a:lnTo>
                <a:lnTo>
                  <a:pt x="3484" y="477"/>
                </a:lnTo>
                <a:lnTo>
                  <a:pt x="3490" y="470"/>
                </a:lnTo>
                <a:lnTo>
                  <a:pt x="3496" y="462"/>
                </a:lnTo>
                <a:lnTo>
                  <a:pt x="3503" y="455"/>
                </a:lnTo>
                <a:lnTo>
                  <a:pt x="3508" y="447"/>
                </a:lnTo>
                <a:lnTo>
                  <a:pt x="3518" y="430"/>
                </a:lnTo>
                <a:lnTo>
                  <a:pt x="3523" y="421"/>
                </a:lnTo>
                <a:lnTo>
                  <a:pt x="3528" y="412"/>
                </a:lnTo>
                <a:lnTo>
                  <a:pt x="3535" y="395"/>
                </a:lnTo>
                <a:lnTo>
                  <a:pt x="3543" y="376"/>
                </a:lnTo>
                <a:lnTo>
                  <a:pt x="3548" y="356"/>
                </a:lnTo>
                <a:lnTo>
                  <a:pt x="3550" y="346"/>
                </a:lnTo>
                <a:lnTo>
                  <a:pt x="3551" y="336"/>
                </a:lnTo>
                <a:lnTo>
                  <a:pt x="3554" y="316"/>
                </a:lnTo>
                <a:lnTo>
                  <a:pt x="3555" y="295"/>
                </a:lnTo>
                <a:close/>
                <a:moveTo>
                  <a:pt x="3404" y="295"/>
                </a:moveTo>
                <a:lnTo>
                  <a:pt x="3403" y="307"/>
                </a:lnTo>
                <a:lnTo>
                  <a:pt x="3402" y="319"/>
                </a:lnTo>
                <a:lnTo>
                  <a:pt x="3398" y="331"/>
                </a:lnTo>
                <a:lnTo>
                  <a:pt x="3394" y="342"/>
                </a:lnTo>
                <a:lnTo>
                  <a:pt x="3389" y="352"/>
                </a:lnTo>
                <a:lnTo>
                  <a:pt x="3383" y="362"/>
                </a:lnTo>
                <a:lnTo>
                  <a:pt x="3377" y="372"/>
                </a:lnTo>
                <a:lnTo>
                  <a:pt x="3368" y="380"/>
                </a:lnTo>
                <a:lnTo>
                  <a:pt x="3361" y="389"/>
                </a:lnTo>
                <a:lnTo>
                  <a:pt x="3351" y="395"/>
                </a:lnTo>
                <a:lnTo>
                  <a:pt x="3341" y="401"/>
                </a:lnTo>
                <a:lnTo>
                  <a:pt x="3331" y="406"/>
                </a:lnTo>
                <a:lnTo>
                  <a:pt x="3319" y="410"/>
                </a:lnTo>
                <a:lnTo>
                  <a:pt x="3307" y="414"/>
                </a:lnTo>
                <a:lnTo>
                  <a:pt x="3302" y="415"/>
                </a:lnTo>
                <a:lnTo>
                  <a:pt x="3296" y="415"/>
                </a:lnTo>
                <a:lnTo>
                  <a:pt x="3283" y="416"/>
                </a:lnTo>
                <a:lnTo>
                  <a:pt x="3051" y="416"/>
                </a:lnTo>
                <a:lnTo>
                  <a:pt x="3051" y="174"/>
                </a:lnTo>
                <a:lnTo>
                  <a:pt x="3283" y="174"/>
                </a:lnTo>
                <a:lnTo>
                  <a:pt x="3296" y="174"/>
                </a:lnTo>
                <a:lnTo>
                  <a:pt x="3307" y="176"/>
                </a:lnTo>
                <a:lnTo>
                  <a:pt x="3319" y="179"/>
                </a:lnTo>
                <a:lnTo>
                  <a:pt x="3331" y="184"/>
                </a:lnTo>
                <a:lnTo>
                  <a:pt x="3341" y="189"/>
                </a:lnTo>
                <a:lnTo>
                  <a:pt x="3351" y="194"/>
                </a:lnTo>
                <a:lnTo>
                  <a:pt x="3361" y="201"/>
                </a:lnTo>
                <a:lnTo>
                  <a:pt x="3368" y="209"/>
                </a:lnTo>
                <a:lnTo>
                  <a:pt x="3377" y="217"/>
                </a:lnTo>
                <a:lnTo>
                  <a:pt x="3383" y="227"/>
                </a:lnTo>
                <a:lnTo>
                  <a:pt x="3389" y="237"/>
                </a:lnTo>
                <a:lnTo>
                  <a:pt x="3394" y="247"/>
                </a:lnTo>
                <a:lnTo>
                  <a:pt x="3398" y="259"/>
                </a:lnTo>
                <a:lnTo>
                  <a:pt x="3402" y="270"/>
                </a:lnTo>
                <a:lnTo>
                  <a:pt x="3403" y="276"/>
                </a:lnTo>
                <a:lnTo>
                  <a:pt x="3403" y="282"/>
                </a:lnTo>
                <a:lnTo>
                  <a:pt x="3404" y="295"/>
                </a:lnTo>
                <a:close/>
                <a:moveTo>
                  <a:pt x="4822" y="429"/>
                </a:moveTo>
                <a:lnTo>
                  <a:pt x="4822" y="407"/>
                </a:lnTo>
                <a:lnTo>
                  <a:pt x="4820" y="386"/>
                </a:lnTo>
                <a:lnTo>
                  <a:pt x="4818" y="366"/>
                </a:lnTo>
                <a:lnTo>
                  <a:pt x="4815" y="346"/>
                </a:lnTo>
                <a:lnTo>
                  <a:pt x="4810" y="327"/>
                </a:lnTo>
                <a:lnTo>
                  <a:pt x="4805" y="307"/>
                </a:lnTo>
                <a:lnTo>
                  <a:pt x="4799" y="289"/>
                </a:lnTo>
                <a:lnTo>
                  <a:pt x="4791" y="271"/>
                </a:lnTo>
                <a:lnTo>
                  <a:pt x="4783" y="252"/>
                </a:lnTo>
                <a:lnTo>
                  <a:pt x="4774" y="235"/>
                </a:lnTo>
                <a:lnTo>
                  <a:pt x="4764" y="219"/>
                </a:lnTo>
                <a:lnTo>
                  <a:pt x="4754" y="202"/>
                </a:lnTo>
                <a:lnTo>
                  <a:pt x="4743" y="186"/>
                </a:lnTo>
                <a:lnTo>
                  <a:pt x="4730" y="171"/>
                </a:lnTo>
                <a:lnTo>
                  <a:pt x="4718" y="156"/>
                </a:lnTo>
                <a:lnTo>
                  <a:pt x="4704" y="142"/>
                </a:lnTo>
                <a:lnTo>
                  <a:pt x="4690" y="129"/>
                </a:lnTo>
                <a:lnTo>
                  <a:pt x="4675" y="116"/>
                </a:lnTo>
                <a:lnTo>
                  <a:pt x="4660" y="105"/>
                </a:lnTo>
                <a:lnTo>
                  <a:pt x="4645" y="94"/>
                </a:lnTo>
                <a:lnTo>
                  <a:pt x="4629" y="82"/>
                </a:lnTo>
                <a:lnTo>
                  <a:pt x="4612" y="72"/>
                </a:lnTo>
                <a:lnTo>
                  <a:pt x="4594" y="64"/>
                </a:lnTo>
                <a:lnTo>
                  <a:pt x="4577" y="56"/>
                </a:lnTo>
                <a:lnTo>
                  <a:pt x="4558" y="49"/>
                </a:lnTo>
                <a:lnTo>
                  <a:pt x="4539" y="42"/>
                </a:lnTo>
                <a:lnTo>
                  <a:pt x="4521" y="36"/>
                </a:lnTo>
                <a:lnTo>
                  <a:pt x="4501" y="32"/>
                </a:lnTo>
                <a:lnTo>
                  <a:pt x="4481" y="29"/>
                </a:lnTo>
                <a:lnTo>
                  <a:pt x="4461" y="26"/>
                </a:lnTo>
                <a:lnTo>
                  <a:pt x="4441" y="25"/>
                </a:lnTo>
                <a:lnTo>
                  <a:pt x="4420" y="24"/>
                </a:lnTo>
                <a:lnTo>
                  <a:pt x="4119" y="24"/>
                </a:lnTo>
                <a:lnTo>
                  <a:pt x="4119" y="832"/>
                </a:lnTo>
                <a:lnTo>
                  <a:pt x="4420" y="832"/>
                </a:lnTo>
                <a:lnTo>
                  <a:pt x="4441" y="831"/>
                </a:lnTo>
                <a:lnTo>
                  <a:pt x="4461" y="830"/>
                </a:lnTo>
                <a:lnTo>
                  <a:pt x="4481" y="827"/>
                </a:lnTo>
                <a:lnTo>
                  <a:pt x="4501" y="824"/>
                </a:lnTo>
                <a:lnTo>
                  <a:pt x="4521" y="820"/>
                </a:lnTo>
                <a:lnTo>
                  <a:pt x="4539" y="814"/>
                </a:lnTo>
                <a:lnTo>
                  <a:pt x="4558" y="807"/>
                </a:lnTo>
                <a:lnTo>
                  <a:pt x="4577" y="800"/>
                </a:lnTo>
                <a:lnTo>
                  <a:pt x="4594" y="792"/>
                </a:lnTo>
                <a:lnTo>
                  <a:pt x="4612" y="784"/>
                </a:lnTo>
                <a:lnTo>
                  <a:pt x="4629" y="774"/>
                </a:lnTo>
                <a:lnTo>
                  <a:pt x="4645" y="764"/>
                </a:lnTo>
                <a:lnTo>
                  <a:pt x="4660" y="752"/>
                </a:lnTo>
                <a:lnTo>
                  <a:pt x="4675" y="740"/>
                </a:lnTo>
                <a:lnTo>
                  <a:pt x="4690" y="727"/>
                </a:lnTo>
                <a:lnTo>
                  <a:pt x="4704" y="714"/>
                </a:lnTo>
                <a:lnTo>
                  <a:pt x="4718" y="700"/>
                </a:lnTo>
                <a:lnTo>
                  <a:pt x="4730" y="685"/>
                </a:lnTo>
                <a:lnTo>
                  <a:pt x="4743" y="670"/>
                </a:lnTo>
                <a:lnTo>
                  <a:pt x="4754" y="654"/>
                </a:lnTo>
                <a:lnTo>
                  <a:pt x="4764" y="637"/>
                </a:lnTo>
                <a:lnTo>
                  <a:pt x="4774" y="621"/>
                </a:lnTo>
                <a:lnTo>
                  <a:pt x="4783" y="604"/>
                </a:lnTo>
                <a:lnTo>
                  <a:pt x="4791" y="585"/>
                </a:lnTo>
                <a:lnTo>
                  <a:pt x="4799" y="567"/>
                </a:lnTo>
                <a:lnTo>
                  <a:pt x="4805" y="549"/>
                </a:lnTo>
                <a:lnTo>
                  <a:pt x="4810" y="529"/>
                </a:lnTo>
                <a:lnTo>
                  <a:pt x="4815" y="510"/>
                </a:lnTo>
                <a:lnTo>
                  <a:pt x="4818" y="490"/>
                </a:lnTo>
                <a:lnTo>
                  <a:pt x="4820" y="470"/>
                </a:lnTo>
                <a:lnTo>
                  <a:pt x="4822" y="449"/>
                </a:lnTo>
                <a:lnTo>
                  <a:pt x="4822" y="429"/>
                </a:lnTo>
                <a:close/>
                <a:moveTo>
                  <a:pt x="4674" y="429"/>
                </a:moveTo>
                <a:lnTo>
                  <a:pt x="4673" y="441"/>
                </a:lnTo>
                <a:lnTo>
                  <a:pt x="4672" y="454"/>
                </a:lnTo>
                <a:lnTo>
                  <a:pt x="4668" y="480"/>
                </a:lnTo>
                <a:lnTo>
                  <a:pt x="4665" y="491"/>
                </a:lnTo>
                <a:lnTo>
                  <a:pt x="4662" y="504"/>
                </a:lnTo>
                <a:lnTo>
                  <a:pt x="4658" y="516"/>
                </a:lnTo>
                <a:lnTo>
                  <a:pt x="4654" y="527"/>
                </a:lnTo>
                <a:lnTo>
                  <a:pt x="4648" y="539"/>
                </a:lnTo>
                <a:lnTo>
                  <a:pt x="4643" y="550"/>
                </a:lnTo>
                <a:lnTo>
                  <a:pt x="4637" y="560"/>
                </a:lnTo>
                <a:lnTo>
                  <a:pt x="4630" y="570"/>
                </a:lnTo>
                <a:lnTo>
                  <a:pt x="4623" y="580"/>
                </a:lnTo>
                <a:lnTo>
                  <a:pt x="4615" y="590"/>
                </a:lnTo>
                <a:lnTo>
                  <a:pt x="4608" y="599"/>
                </a:lnTo>
                <a:lnTo>
                  <a:pt x="4599" y="609"/>
                </a:lnTo>
                <a:lnTo>
                  <a:pt x="4590" y="616"/>
                </a:lnTo>
                <a:lnTo>
                  <a:pt x="4580" y="625"/>
                </a:lnTo>
                <a:lnTo>
                  <a:pt x="4572" y="632"/>
                </a:lnTo>
                <a:lnTo>
                  <a:pt x="4562" y="639"/>
                </a:lnTo>
                <a:lnTo>
                  <a:pt x="4551" y="646"/>
                </a:lnTo>
                <a:lnTo>
                  <a:pt x="4541" y="652"/>
                </a:lnTo>
                <a:lnTo>
                  <a:pt x="4529" y="657"/>
                </a:lnTo>
                <a:lnTo>
                  <a:pt x="4518" y="662"/>
                </a:lnTo>
                <a:lnTo>
                  <a:pt x="4507" y="667"/>
                </a:lnTo>
                <a:lnTo>
                  <a:pt x="4494" y="671"/>
                </a:lnTo>
                <a:lnTo>
                  <a:pt x="4483" y="675"/>
                </a:lnTo>
                <a:lnTo>
                  <a:pt x="4471" y="677"/>
                </a:lnTo>
                <a:lnTo>
                  <a:pt x="4458" y="680"/>
                </a:lnTo>
                <a:lnTo>
                  <a:pt x="4446" y="681"/>
                </a:lnTo>
                <a:lnTo>
                  <a:pt x="4432" y="682"/>
                </a:lnTo>
                <a:lnTo>
                  <a:pt x="4420" y="682"/>
                </a:lnTo>
                <a:lnTo>
                  <a:pt x="4269" y="682"/>
                </a:lnTo>
                <a:lnTo>
                  <a:pt x="4269" y="174"/>
                </a:lnTo>
                <a:lnTo>
                  <a:pt x="4420" y="174"/>
                </a:lnTo>
                <a:lnTo>
                  <a:pt x="4432" y="174"/>
                </a:lnTo>
                <a:lnTo>
                  <a:pt x="4446" y="175"/>
                </a:lnTo>
                <a:lnTo>
                  <a:pt x="4471" y="179"/>
                </a:lnTo>
                <a:lnTo>
                  <a:pt x="4483" y="181"/>
                </a:lnTo>
                <a:lnTo>
                  <a:pt x="4494" y="185"/>
                </a:lnTo>
                <a:lnTo>
                  <a:pt x="4507" y="189"/>
                </a:lnTo>
                <a:lnTo>
                  <a:pt x="4518" y="194"/>
                </a:lnTo>
                <a:lnTo>
                  <a:pt x="4529" y="199"/>
                </a:lnTo>
                <a:lnTo>
                  <a:pt x="4541" y="204"/>
                </a:lnTo>
                <a:lnTo>
                  <a:pt x="4551" y="210"/>
                </a:lnTo>
                <a:lnTo>
                  <a:pt x="4562" y="217"/>
                </a:lnTo>
                <a:lnTo>
                  <a:pt x="4572" y="224"/>
                </a:lnTo>
                <a:lnTo>
                  <a:pt x="4580" y="231"/>
                </a:lnTo>
                <a:lnTo>
                  <a:pt x="4590" y="240"/>
                </a:lnTo>
                <a:lnTo>
                  <a:pt x="4599" y="249"/>
                </a:lnTo>
                <a:lnTo>
                  <a:pt x="4608" y="257"/>
                </a:lnTo>
                <a:lnTo>
                  <a:pt x="4615" y="266"/>
                </a:lnTo>
                <a:lnTo>
                  <a:pt x="4623" y="276"/>
                </a:lnTo>
                <a:lnTo>
                  <a:pt x="4630" y="286"/>
                </a:lnTo>
                <a:lnTo>
                  <a:pt x="4637" y="296"/>
                </a:lnTo>
                <a:lnTo>
                  <a:pt x="4643" y="306"/>
                </a:lnTo>
                <a:lnTo>
                  <a:pt x="4648" y="317"/>
                </a:lnTo>
                <a:lnTo>
                  <a:pt x="4654" y="329"/>
                </a:lnTo>
                <a:lnTo>
                  <a:pt x="4658" y="341"/>
                </a:lnTo>
                <a:lnTo>
                  <a:pt x="4662" y="352"/>
                </a:lnTo>
                <a:lnTo>
                  <a:pt x="4665" y="365"/>
                </a:lnTo>
                <a:lnTo>
                  <a:pt x="4668" y="376"/>
                </a:lnTo>
                <a:lnTo>
                  <a:pt x="4670" y="390"/>
                </a:lnTo>
                <a:lnTo>
                  <a:pt x="4672" y="402"/>
                </a:lnTo>
                <a:lnTo>
                  <a:pt x="4673" y="415"/>
                </a:lnTo>
                <a:lnTo>
                  <a:pt x="4674" y="429"/>
                </a:lnTo>
                <a:close/>
                <a:moveTo>
                  <a:pt x="3738" y="832"/>
                </a:moveTo>
                <a:lnTo>
                  <a:pt x="3887" y="832"/>
                </a:lnTo>
                <a:lnTo>
                  <a:pt x="3887" y="24"/>
                </a:lnTo>
                <a:lnTo>
                  <a:pt x="3738" y="24"/>
                </a:lnTo>
                <a:lnTo>
                  <a:pt x="3738" y="832"/>
                </a:lnTo>
                <a:close/>
                <a:moveTo>
                  <a:pt x="0" y="24"/>
                </a:moveTo>
                <a:lnTo>
                  <a:pt x="0" y="832"/>
                </a:lnTo>
                <a:lnTo>
                  <a:pt x="150" y="832"/>
                </a:lnTo>
                <a:lnTo>
                  <a:pt x="150" y="565"/>
                </a:lnTo>
                <a:lnTo>
                  <a:pt x="442" y="565"/>
                </a:lnTo>
                <a:lnTo>
                  <a:pt x="519" y="416"/>
                </a:lnTo>
                <a:lnTo>
                  <a:pt x="150" y="416"/>
                </a:lnTo>
                <a:lnTo>
                  <a:pt x="150" y="174"/>
                </a:lnTo>
                <a:lnTo>
                  <a:pt x="555" y="174"/>
                </a:lnTo>
                <a:lnTo>
                  <a:pt x="555" y="24"/>
                </a:lnTo>
                <a:lnTo>
                  <a:pt x="0" y="24"/>
                </a:lnTo>
                <a:close/>
                <a:moveTo>
                  <a:pt x="1624" y="24"/>
                </a:moveTo>
                <a:lnTo>
                  <a:pt x="1624" y="617"/>
                </a:lnTo>
                <a:lnTo>
                  <a:pt x="1315" y="24"/>
                </a:lnTo>
                <a:lnTo>
                  <a:pt x="1104" y="24"/>
                </a:lnTo>
                <a:lnTo>
                  <a:pt x="1104" y="832"/>
                </a:lnTo>
                <a:lnTo>
                  <a:pt x="1252" y="832"/>
                </a:lnTo>
                <a:lnTo>
                  <a:pt x="1252" y="239"/>
                </a:lnTo>
                <a:lnTo>
                  <a:pt x="1563" y="832"/>
                </a:lnTo>
                <a:lnTo>
                  <a:pt x="1774" y="832"/>
                </a:lnTo>
                <a:lnTo>
                  <a:pt x="1774" y="24"/>
                </a:lnTo>
                <a:lnTo>
                  <a:pt x="1624" y="24"/>
                </a:lnTo>
                <a:close/>
                <a:moveTo>
                  <a:pt x="723" y="832"/>
                </a:moveTo>
                <a:lnTo>
                  <a:pt x="872" y="832"/>
                </a:lnTo>
                <a:lnTo>
                  <a:pt x="872" y="24"/>
                </a:lnTo>
                <a:lnTo>
                  <a:pt x="723" y="24"/>
                </a:lnTo>
                <a:lnTo>
                  <a:pt x="723" y="832"/>
                </a:lnTo>
                <a:close/>
              </a:path>
            </a:pathLst>
          </a:custGeom>
          <a:solidFill>
            <a:srgbClr val="D51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2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59" r:id="rId3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7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23850" indent="-32385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SzPct val="70000"/>
        <a:buFont typeface="Courier New" panose="02070309020205020404" pitchFamily="49" charset="0"/>
        <a:buChar char="o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64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64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SzPct val="70000"/>
        <a:buFont typeface="Courier New" panose="02070309020205020404" pitchFamily="49" charset="0"/>
        <a:buChar char="o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64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100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100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SzPct val="70000"/>
        <a:buFont typeface="Courier New" panose="02070309020205020404" pitchFamily="49" charset="0"/>
        <a:buChar char="o"/>
        <a:defRPr sz="18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1008000" indent="-324000" algn="l" defTabSz="914400" rtl="0" eaLnBrk="1" latinLnBrk="0" hangingPunct="1">
        <a:lnSpc>
          <a:spcPts val="24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38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ordic-rsc.net/flow-based/simulation-results/" TargetMode="External"/><Relationship Id="rId7" Type="http://schemas.openxmlformats.org/officeDocument/2006/relationships/hyperlink" Target="https://www.fingrid.fi/tietosuojaselosteet/" TargetMode="External"/><Relationship Id="rId2" Type="http://schemas.openxmlformats.org/officeDocument/2006/relationships/hyperlink" Target="https://test-publicationtool.jao.eu/nordi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flowbased@fingrid.fi" TargetMode="External"/><Relationship Id="rId5" Type="http://schemas.openxmlformats.org/officeDocument/2006/relationships/hyperlink" Target="https://www.fingrid.fi/sahkomarkkinat/markkinoiden-yhtenaisyys/sahkomarkkinoiden-kehityshankkeet/siirtokapasiteetinlaskenta/" TargetMode="External"/><Relationship Id="rId4" Type="http://schemas.openxmlformats.org/officeDocument/2006/relationships/hyperlink" Target="https://nordic-rcc.net/updatesnewsletters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slideLayout" Target="../slideLayouts/slideLayout2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E6EC-4F91-5059-1D77-1BC535CC2C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 err="1"/>
              <a:t>Flow-based</a:t>
            </a:r>
            <a:r>
              <a:rPr lang="fi-FI" sz="4400" dirty="0"/>
              <a:t> rinnakkaisajojen tuloksia </a:t>
            </a:r>
            <a:br>
              <a:rPr lang="fi-FI" sz="4400" dirty="0"/>
            </a:br>
            <a:r>
              <a:rPr lang="fi-FI" sz="4400" dirty="0"/>
              <a:t>12.12. – 12.3.2023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7DBE7-FB53-06A0-C74C-988DA6718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3600" y="4941240"/>
            <a:ext cx="5112000" cy="648000"/>
          </a:xfrm>
        </p:spPr>
        <p:txBody>
          <a:bodyPr/>
          <a:lstStyle/>
          <a:p>
            <a:r>
              <a:rPr lang="fi-FI" sz="2000" dirty="0"/>
              <a:t>Suomen sidosryhmäwebinaari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40B8B-5A13-797A-A763-FD0B58043B2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FA80E-459D-25F6-536F-ACC3EF1F86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1</a:t>
            </a:fld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B65B-B95D-731A-8426-803ADF41B1A9}"/>
              </a:ext>
            </a:extLst>
          </p:cNvPr>
          <p:cNvSpPr txBox="1"/>
          <p:nvPr/>
        </p:nvSpPr>
        <p:spPr>
          <a:xfrm>
            <a:off x="7690954" y="101807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/>
                </a:solidFill>
              </a:rPr>
              <a:t>Meri Viikari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>
                <a:solidFill>
                  <a:schemeClr val="accent2"/>
                </a:solidFill>
              </a:rPr>
              <a:t>Niko Korhonen</a:t>
            </a:r>
          </a:p>
        </p:txBody>
      </p:sp>
    </p:spTree>
    <p:extLst>
      <p:ext uri="{BB962C8B-B14F-4D97-AF65-F5344CB8AC3E}">
        <p14:creationId xmlns:p14="http://schemas.microsoft.com/office/powerpoint/2010/main" val="181933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5F65C-8449-41DA-9AD3-31C9164C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95" y="50535"/>
            <a:ext cx="9866312" cy="1008112"/>
          </a:xfrm>
        </p:spPr>
        <p:txBody>
          <a:bodyPr/>
          <a:lstStyle/>
          <a:p>
            <a:r>
              <a:rPr lang="fi-FI" sz="2800" dirty="0"/>
              <a:t>Rinnakkaisajojen tulokset: Pohjoismaat 3(3)</a:t>
            </a:r>
            <a:br>
              <a:rPr lang="fi-FI" sz="2800" dirty="0"/>
            </a:br>
            <a:r>
              <a:rPr lang="fi-FI" sz="2000" dirty="0"/>
              <a:t>Markkinahyödyn muutos alueittain (FB-NTC): </a:t>
            </a:r>
            <a:r>
              <a:rPr lang="fi-FI" sz="2000" u="sng" dirty="0"/>
              <a:t>12.12.2022 – 12.3.2023</a:t>
            </a:r>
            <a:endParaRPr lang="fi-FI" sz="2800" u="sng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14CFDE-50C0-4703-AF73-2618C11B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10</a:t>
            </a:fld>
            <a:endParaRPr lang="fi-FI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8D3E1B-4D08-F64D-A331-B1179C0A19C3}"/>
              </a:ext>
            </a:extLst>
          </p:cNvPr>
          <p:cNvSpPr txBox="1"/>
          <p:nvPr/>
        </p:nvSpPr>
        <p:spPr>
          <a:xfrm>
            <a:off x="2135560" y="1772816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accent2"/>
                </a:solidFill>
              </a:rPr>
              <a:t>Markkinahyödyn </a:t>
            </a:r>
          </a:p>
          <a:p>
            <a:pPr algn="ctr"/>
            <a:r>
              <a:rPr lang="fi-FI" sz="1400" b="1" dirty="0">
                <a:solidFill>
                  <a:schemeClr val="accent2"/>
                </a:solidFill>
              </a:rPr>
              <a:t>muutos maittain (€)</a:t>
            </a:r>
            <a:endParaRPr lang="fi-FI" sz="1400" b="1" u="sng" dirty="0">
              <a:solidFill>
                <a:schemeClr val="accent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3CE3C-3770-A1A5-5967-FABCCC7F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FFDD2-816C-4AAD-1547-3A1F7C56E1FF}"/>
              </a:ext>
            </a:extLst>
          </p:cNvPr>
          <p:cNvSpPr txBox="1"/>
          <p:nvPr/>
        </p:nvSpPr>
        <p:spPr>
          <a:xfrm>
            <a:off x="7282800" y="1772816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accent2"/>
                </a:solidFill>
              </a:rPr>
              <a:t>Markkinahyödyn </a:t>
            </a:r>
          </a:p>
          <a:p>
            <a:pPr algn="ctr"/>
            <a:r>
              <a:rPr lang="fi-FI" sz="1400" b="1" dirty="0">
                <a:solidFill>
                  <a:schemeClr val="accent2"/>
                </a:solidFill>
              </a:rPr>
              <a:t>muutoksen jakauma maittain (€)</a:t>
            </a:r>
            <a:endParaRPr lang="fi-FI" sz="1400" b="1" u="sng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4A718-72A0-63A0-29DD-A375496FF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63" y="2506453"/>
            <a:ext cx="4896544" cy="2472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683E2B-ECD4-A1E9-D977-C0DF2079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073" y="2296036"/>
            <a:ext cx="5553621" cy="26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0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C662-660D-6F76-FC92-24B6F51D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tuloksia rinnakkaisajoista</a:t>
            </a:r>
          </a:p>
        </p:txBody>
      </p:sp>
    </p:spTree>
    <p:extLst>
      <p:ext uri="{BB962C8B-B14F-4D97-AF65-F5344CB8AC3E}">
        <p14:creationId xmlns:p14="http://schemas.microsoft.com/office/powerpoint/2010/main" val="303619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5F65C-8449-41DA-9AD3-31C9164C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484"/>
            <a:ext cx="10515600" cy="1008112"/>
          </a:xfrm>
        </p:spPr>
        <p:txBody>
          <a:bodyPr/>
          <a:lstStyle/>
          <a:p>
            <a:r>
              <a:rPr lang="fi-FI" sz="2800" dirty="0"/>
              <a:t>Rinnakkaisajojen tulokset: Suomi 1(5)</a:t>
            </a:r>
            <a:br>
              <a:rPr lang="fi-FI" sz="2800" dirty="0"/>
            </a:br>
            <a:r>
              <a:rPr lang="fi-FI" sz="2000" dirty="0"/>
              <a:t>Yhteenveto: </a:t>
            </a:r>
            <a:r>
              <a:rPr lang="fi-FI" sz="2000" u="sng" dirty="0"/>
              <a:t>12.12.2022 – 12.3.2023</a:t>
            </a:r>
            <a:endParaRPr lang="fi-FI" sz="2800" u="sng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336D1AF-1DF7-4164-A81D-88126B838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144410"/>
              </p:ext>
            </p:extLst>
          </p:nvPr>
        </p:nvGraphicFramePr>
        <p:xfrm>
          <a:off x="2783632" y="1340768"/>
          <a:ext cx="5976664" cy="426352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303310017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273934986"/>
                    </a:ext>
                  </a:extLst>
                </a:gridCol>
              </a:tblGrid>
              <a:tr h="505840">
                <a:tc gridSpan="2">
                  <a:txBody>
                    <a:bodyPr/>
                    <a:lstStyle/>
                    <a:p>
                      <a:pPr algn="ctr"/>
                      <a:r>
                        <a:rPr lang="fi-FI" sz="1800" dirty="0" err="1"/>
                        <a:t>Flow-based</a:t>
                      </a:r>
                      <a:r>
                        <a:rPr lang="fi-FI" sz="1800" dirty="0"/>
                        <a:t> verrattuna nykymenetelmään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i-FI" sz="1600" dirty="0" err="1"/>
                        <a:t>Flow-based</a:t>
                      </a:r>
                      <a:r>
                        <a:rPr lang="fi-FI" sz="1600" dirty="0"/>
                        <a:t> verrattuna nykymenetelmään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8373847"/>
                  </a:ext>
                </a:extLst>
              </a:tr>
              <a:tr h="324149">
                <a:tc>
                  <a:txBody>
                    <a:bodyPr/>
                    <a:lstStyle/>
                    <a:p>
                      <a:r>
                        <a:rPr lang="fi-FI" sz="1400" b="1" dirty="0"/>
                        <a:t>Suomen aluehinnan muutos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1,10 % (FB ka. 109,26 €/MWh)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09895541"/>
                  </a:ext>
                </a:extLst>
              </a:tr>
              <a:tr h="909519">
                <a:tc>
                  <a:txBody>
                    <a:bodyPr/>
                    <a:lstStyle/>
                    <a:p>
                      <a:r>
                        <a:rPr lang="fi-FI" sz="1400" b="1" dirty="0"/>
                        <a:t>Markkinahyödyn muutos</a:t>
                      </a:r>
                      <a:endParaRPr lang="fi-FI" sz="1400" b="1" baseline="30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/>
                        <a:t>Pullonkaulatulo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/>
                        <a:t>Kuluttajan hyöty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/>
                        <a:t>Tuottajan hyöty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400" dirty="0"/>
                        <a:t>-1,6 M€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    -2,9 M€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200" dirty="0"/>
                        <a:t>    -15,9 M€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200" dirty="0"/>
                        <a:t>    +17,3 M€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793904"/>
                  </a:ext>
                </a:extLst>
              </a:tr>
              <a:tr h="1114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/>
                        <a:t>Sähkön siirron muutos </a:t>
                      </a:r>
                      <a:r>
                        <a:rPr lang="fi-FI" sz="1400" b="0" dirty="0"/>
                        <a:t>(ka.)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SE3-&gt;FI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SE1-&gt;FI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FI-&gt;EE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i="0" dirty="0"/>
                        <a:t>Nettosiirron muutos (ka. teho)*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i-FI" sz="1400" dirty="0"/>
                    </a:p>
                    <a:p>
                      <a:pPr algn="l"/>
                      <a:r>
                        <a:rPr lang="fi-FI" sz="1400" dirty="0"/>
                        <a:t>+8,6  MW/h</a:t>
                      </a:r>
                    </a:p>
                    <a:p>
                      <a:pPr algn="l"/>
                      <a:r>
                        <a:rPr lang="fi-FI" sz="1400" dirty="0"/>
                        <a:t>-12,5 MW/h</a:t>
                      </a:r>
                    </a:p>
                    <a:p>
                      <a:pPr algn="l"/>
                      <a:r>
                        <a:rPr lang="fi-FI" sz="1400" u="none" dirty="0"/>
                        <a:t>+29,8 MW/h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i="0" dirty="0"/>
                        <a:t>26 MW/h enemmän vientiä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06024"/>
                  </a:ext>
                </a:extLst>
              </a:tr>
              <a:tr h="40659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400" b="1" i="0" dirty="0"/>
                        <a:t>Suomen nettoposition muutos </a:t>
                      </a:r>
                      <a:r>
                        <a:rPr lang="fi-FI" sz="1400" i="0" dirty="0"/>
                        <a:t>(energia)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i="0" dirty="0"/>
                        <a:t>+67 </a:t>
                      </a:r>
                      <a:r>
                        <a:rPr lang="fi-FI" sz="1400" i="0" dirty="0" err="1"/>
                        <a:t>GWh</a:t>
                      </a:r>
                      <a:endParaRPr lang="fi-FI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332086"/>
                  </a:ext>
                </a:extLst>
              </a:tr>
              <a:tr h="847615">
                <a:tc>
                  <a:txBody>
                    <a:bodyPr/>
                    <a:lstStyle/>
                    <a:p>
                      <a:r>
                        <a:rPr lang="fi-FI" sz="1400" b="1" dirty="0"/>
                        <a:t>Epäintuitiiviset siirrot**</a:t>
                      </a:r>
                      <a:endParaRPr lang="fi-FI" sz="1400" b="1" baseline="30000" dirty="0"/>
                    </a:p>
                    <a:p>
                      <a:r>
                        <a:rPr lang="fi-FI" sz="1200" dirty="0"/>
                        <a:t>kaikista tunneista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36 %   FI-SE3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4   %   FI-SE1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2   %   FI-EE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784706"/>
                  </a:ext>
                </a:extLst>
              </a:tr>
            </a:tbl>
          </a:graphicData>
        </a:graphic>
      </p:graphicFrame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14CFDE-50C0-4703-AF73-2618C11B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12</a:t>
            </a:fld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1F45C-EAEF-B2B0-2737-EBCAD32F8F3D}"/>
              </a:ext>
            </a:extLst>
          </p:cNvPr>
          <p:cNvSpPr txBox="1"/>
          <p:nvPr/>
        </p:nvSpPr>
        <p:spPr>
          <a:xfrm>
            <a:off x="8786336" y="4801061"/>
            <a:ext cx="2818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accent2"/>
                </a:solidFill>
              </a:rPr>
              <a:t>**</a:t>
            </a:r>
            <a:r>
              <a:rPr lang="fi-FI" sz="1100" b="1" dirty="0"/>
              <a:t>Epäintuitiivinen siirto </a:t>
            </a:r>
            <a:r>
              <a:rPr lang="fi-FI" sz="1100" dirty="0"/>
              <a:t>= energia siirtyy korkean hinnan alueelta matalan hinnan alueelle.</a:t>
            </a:r>
            <a:endParaRPr lang="fi-FI" sz="2000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72545-39A7-E812-7D3C-7BF2F0C11AC8}"/>
              </a:ext>
            </a:extLst>
          </p:cNvPr>
          <p:cNvSpPr txBox="1"/>
          <p:nvPr/>
        </p:nvSpPr>
        <p:spPr>
          <a:xfrm>
            <a:off x="8786336" y="3648933"/>
            <a:ext cx="2818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accent2"/>
                </a:solidFill>
              </a:rPr>
              <a:t>*</a:t>
            </a:r>
            <a:r>
              <a:rPr lang="fi-FI" sz="1100" b="1" dirty="0"/>
              <a:t>Suomesta </a:t>
            </a:r>
            <a:r>
              <a:rPr lang="fi-FI" sz="1100" dirty="0"/>
              <a:t>vietiin sähköä keskimäärin 26 MW/h enemmän </a:t>
            </a:r>
            <a:r>
              <a:rPr lang="fi-FI" sz="1100" dirty="0" err="1"/>
              <a:t>Flow-based</a:t>
            </a:r>
            <a:r>
              <a:rPr lang="fi-FI" sz="1100" dirty="0"/>
              <a:t> menetelmällä</a:t>
            </a:r>
            <a:endParaRPr lang="fi-FI" sz="2000" dirty="0">
              <a:solidFill>
                <a:schemeClr val="accent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C27F4-866A-8AD6-7251-7D1CB781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</p:spTree>
    <p:extLst>
      <p:ext uri="{BB962C8B-B14F-4D97-AF65-F5344CB8AC3E}">
        <p14:creationId xmlns:p14="http://schemas.microsoft.com/office/powerpoint/2010/main" val="211431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107D7-A8AE-41E5-914B-43E145F0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13</a:t>
            </a:fld>
            <a:endParaRPr lang="fi-FI" dirty="0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38DFF0FD-AA30-4BD1-A6A0-B1C11228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25" y="198120"/>
            <a:ext cx="10515600" cy="720080"/>
          </a:xfrm>
        </p:spPr>
        <p:txBody>
          <a:bodyPr/>
          <a:lstStyle/>
          <a:p>
            <a:r>
              <a:rPr lang="fi-FI" sz="2800" dirty="0"/>
              <a:t>Rinnakkaisajojen tulokset: Suomi 2(5)</a:t>
            </a:r>
            <a:br>
              <a:rPr lang="fi-FI" sz="2800" dirty="0"/>
            </a:br>
            <a:r>
              <a:rPr lang="fi-FI" sz="2000" dirty="0"/>
              <a:t>Suomen aluehinnan muutos: </a:t>
            </a:r>
            <a:r>
              <a:rPr lang="fi-FI" sz="2000" u="sng" dirty="0"/>
              <a:t>12.12.2022 – 12.3.2023</a:t>
            </a:r>
            <a:endParaRPr lang="fi-FI" sz="2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25DAB-1660-29EC-7F42-7BD8CC629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389" y="1052736"/>
            <a:ext cx="969989" cy="59042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97A41-C4D2-2CD9-DC77-5F8C52C0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2261" y="6185460"/>
            <a:ext cx="1800000" cy="216000"/>
          </a:xfrm>
        </p:spPr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FD842FA-5771-09D7-F7FE-51D10A7C6708}"/>
              </a:ext>
            </a:extLst>
          </p:cNvPr>
          <p:cNvSpPr txBox="1">
            <a:spLocks/>
          </p:cNvSpPr>
          <p:nvPr/>
        </p:nvSpPr>
        <p:spPr>
          <a:xfrm>
            <a:off x="6615246" y="4186205"/>
            <a:ext cx="4012128" cy="2107255"/>
          </a:xfrm>
          <a:prstGeom prst="rect">
            <a:avLst/>
          </a:prstGeom>
        </p:spPr>
        <p:txBody>
          <a:bodyPr/>
          <a:lstStyle>
            <a:lvl1pPr marL="323850" indent="-32385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chemeClr val="accent2"/>
                </a:solidFill>
              </a:rPr>
              <a:t>Flow-based</a:t>
            </a:r>
            <a:r>
              <a:rPr lang="fi-FI" sz="1600" dirty="0">
                <a:solidFill>
                  <a:schemeClr val="accent2"/>
                </a:solidFill>
              </a:rPr>
              <a:t> laskee aluehintaa erityisesti korkean hinnan ajanjaksoilla joulukuussa – muuten hinnat ovat hyvin lähellä toisiaan.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2DA4A-7F93-A800-1B63-9782C79A8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052736"/>
            <a:ext cx="9361040" cy="2738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B03BD2-978E-EBA1-326C-4FEFB828E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3791492"/>
            <a:ext cx="5132888" cy="23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1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107D7-A8AE-41E5-914B-43E145F0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14</a:t>
            </a:fld>
            <a:endParaRPr lang="fi-FI" dirty="0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38DFF0FD-AA30-4BD1-A6A0-B1C11228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664"/>
            <a:ext cx="10515600" cy="720080"/>
          </a:xfrm>
        </p:spPr>
        <p:txBody>
          <a:bodyPr/>
          <a:lstStyle/>
          <a:p>
            <a:r>
              <a:rPr lang="fi-FI" sz="2800" dirty="0"/>
              <a:t>Rinnakkaisajojen tulokset: Suomi 3(5)</a:t>
            </a:r>
            <a:br>
              <a:rPr lang="fi-FI" sz="2800" dirty="0"/>
            </a:br>
            <a:r>
              <a:rPr lang="fi-FI" sz="2000" dirty="0"/>
              <a:t>Markkinahyödyn muutos (FB-NTC): </a:t>
            </a:r>
            <a:r>
              <a:rPr lang="fi-FI" sz="2000" u="sng" dirty="0"/>
              <a:t>12.12.2022 – 12.3.2023</a:t>
            </a:r>
            <a:endParaRPr lang="fi-FI" sz="2800" u="sng" dirty="0"/>
          </a:p>
        </p:txBody>
      </p:sp>
      <p:sp>
        <p:nvSpPr>
          <p:cNvPr id="16" name="Content Placeholder 22">
            <a:extLst>
              <a:ext uri="{FF2B5EF4-FFF2-40B4-BE49-F238E27FC236}">
                <a16:creationId xmlns:a16="http://schemas.microsoft.com/office/drawing/2014/main" id="{90E7691C-5986-42BA-9010-3B63AE161439}"/>
              </a:ext>
            </a:extLst>
          </p:cNvPr>
          <p:cNvSpPr txBox="1">
            <a:spLocks/>
          </p:cNvSpPr>
          <p:nvPr/>
        </p:nvSpPr>
        <p:spPr>
          <a:xfrm>
            <a:off x="6750525" y="1772816"/>
            <a:ext cx="4969768" cy="423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3850" indent="-32385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endParaRPr lang="fi-FI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B4DE5-803D-5317-C172-597DD2054719}"/>
              </a:ext>
            </a:extLst>
          </p:cNvPr>
          <p:cNvSpPr txBox="1"/>
          <p:nvPr/>
        </p:nvSpPr>
        <p:spPr>
          <a:xfrm>
            <a:off x="1465277" y="1411209"/>
            <a:ext cx="3515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accent2"/>
                </a:solidFill>
              </a:rPr>
              <a:t>Kumulatiivinen</a:t>
            </a:r>
          </a:p>
          <a:p>
            <a:pPr algn="ctr"/>
            <a:r>
              <a:rPr lang="fi-FI" sz="1400" b="1" dirty="0">
                <a:solidFill>
                  <a:schemeClr val="accent2"/>
                </a:solidFill>
              </a:rPr>
              <a:t>markkinahyödyn muutos Suomessa (€)</a:t>
            </a:r>
          </a:p>
        </p:txBody>
      </p:sp>
      <p:sp>
        <p:nvSpPr>
          <p:cNvPr id="12" name="Content Placeholder 22">
            <a:extLst>
              <a:ext uri="{FF2B5EF4-FFF2-40B4-BE49-F238E27FC236}">
                <a16:creationId xmlns:a16="http://schemas.microsoft.com/office/drawing/2014/main" id="{A4D74F61-AA86-83B3-12ED-4D8539883B6A}"/>
              </a:ext>
            </a:extLst>
          </p:cNvPr>
          <p:cNvSpPr txBox="1">
            <a:spLocks/>
          </p:cNvSpPr>
          <p:nvPr/>
        </p:nvSpPr>
        <p:spPr>
          <a:xfrm>
            <a:off x="1007899" y="5093890"/>
            <a:ext cx="2894250" cy="226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3850" indent="-32385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fi-FI" sz="1200" b="1" dirty="0"/>
              <a:t>12.-31.12.2023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i-FI" sz="1200" dirty="0"/>
              <a:t>Hinta oli korkea molemmilla menetelmillä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i-FI" sz="1200" dirty="0"/>
              <a:t>FB hinta nousi vähemmän kuin NTC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106C0-0C6E-4705-60C4-1DB519D2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CBC3B7-0CE0-F88A-736D-A3AB2221D4F1}"/>
              </a:ext>
            </a:extLst>
          </p:cNvPr>
          <p:cNvSpPr txBox="1"/>
          <p:nvPr/>
        </p:nvSpPr>
        <p:spPr>
          <a:xfrm>
            <a:off x="8040210" y="1581313"/>
            <a:ext cx="2390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accent2"/>
                </a:solidFill>
              </a:rPr>
              <a:t>Markkinahyödyn</a:t>
            </a:r>
          </a:p>
          <a:p>
            <a:pPr algn="ctr"/>
            <a:r>
              <a:rPr lang="fi-FI" sz="1400" b="1" dirty="0">
                <a:solidFill>
                  <a:schemeClr val="accent2"/>
                </a:solidFill>
              </a:rPr>
              <a:t>muutos Suomessa (€)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20FBF6-73F1-1B97-A336-EDBFD94FC376}"/>
              </a:ext>
            </a:extLst>
          </p:cNvPr>
          <p:cNvCxnSpPr>
            <a:cxnSpLocks/>
          </p:cNvCxnSpPr>
          <p:nvPr/>
        </p:nvCxnSpPr>
        <p:spPr>
          <a:xfrm>
            <a:off x="1558800" y="4730323"/>
            <a:ext cx="0" cy="35486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2D78DC-87C0-EF93-2EB9-1221C78E00CB}"/>
              </a:ext>
            </a:extLst>
          </p:cNvPr>
          <p:cNvCxnSpPr>
            <a:cxnSpLocks/>
          </p:cNvCxnSpPr>
          <p:nvPr/>
        </p:nvCxnSpPr>
        <p:spPr>
          <a:xfrm>
            <a:off x="4243838" y="4670064"/>
            <a:ext cx="0" cy="35460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2">
            <a:extLst>
              <a:ext uri="{FF2B5EF4-FFF2-40B4-BE49-F238E27FC236}">
                <a16:creationId xmlns:a16="http://schemas.microsoft.com/office/drawing/2014/main" id="{99FF75D6-622F-9954-C69E-C054285A74C7}"/>
              </a:ext>
            </a:extLst>
          </p:cNvPr>
          <p:cNvSpPr txBox="1">
            <a:spLocks/>
          </p:cNvSpPr>
          <p:nvPr/>
        </p:nvSpPr>
        <p:spPr>
          <a:xfrm>
            <a:off x="3972491" y="5085184"/>
            <a:ext cx="4317362" cy="226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3850" indent="-32385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fi-FI" sz="1200" b="1" dirty="0"/>
              <a:t>1.1. - 12.3.2023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i-FI" sz="1200" dirty="0"/>
              <a:t>FB-hinta keskimäärin 3,6 % korkeampi kuin NTC-hinta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i-FI" sz="1200" dirty="0"/>
              <a:t>Suomesta enemmän vientiä </a:t>
            </a:r>
            <a:r>
              <a:rPr lang="fi-FI" sz="1200" dirty="0" err="1"/>
              <a:t>FB:ssä</a:t>
            </a:r>
            <a:r>
              <a:rPr lang="fi-FI" sz="1200" dirty="0"/>
              <a:t> kuin </a:t>
            </a:r>
            <a:r>
              <a:rPr lang="fi-FI" sz="1200" dirty="0" err="1"/>
              <a:t>NTC:ssä</a:t>
            </a:r>
            <a:r>
              <a:rPr lang="fi-FI" sz="1200" dirty="0"/>
              <a:t> (nettoposition muutos ajanjaksolla +72 </a:t>
            </a:r>
            <a:r>
              <a:rPr lang="fi-FI" sz="1200" dirty="0" err="1"/>
              <a:t>GWh</a:t>
            </a:r>
            <a:r>
              <a:rPr lang="fi-FI" sz="1200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12D78F-A3EB-16BE-78F2-DE89FE87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17" y="2202982"/>
            <a:ext cx="5123437" cy="24670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64659F-56EE-C437-3854-F5B71683E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2104533"/>
            <a:ext cx="5011055" cy="25518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0C8333D-D877-8094-D3D5-D7AB03B8BBDB}"/>
              </a:ext>
            </a:extLst>
          </p:cNvPr>
          <p:cNvSpPr txBox="1"/>
          <p:nvPr/>
        </p:nvSpPr>
        <p:spPr>
          <a:xfrm>
            <a:off x="7050377" y="4636838"/>
            <a:ext cx="95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-15,90 M€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EFAABF-857D-BC2E-83EE-F76F2C0FEBC4}"/>
              </a:ext>
            </a:extLst>
          </p:cNvPr>
          <p:cNvSpPr txBox="1"/>
          <p:nvPr/>
        </p:nvSpPr>
        <p:spPr>
          <a:xfrm>
            <a:off x="8287396" y="4629383"/>
            <a:ext cx="95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17,27 M€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BFB11B-1199-E859-D9DB-8CB77B7CC622}"/>
              </a:ext>
            </a:extLst>
          </p:cNvPr>
          <p:cNvSpPr txBox="1"/>
          <p:nvPr/>
        </p:nvSpPr>
        <p:spPr>
          <a:xfrm>
            <a:off x="9365238" y="4629382"/>
            <a:ext cx="95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-2,94 M€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9BA36C-CBDD-7D3D-29F3-C60F4D88D1A6}"/>
              </a:ext>
            </a:extLst>
          </p:cNvPr>
          <p:cNvSpPr txBox="1"/>
          <p:nvPr/>
        </p:nvSpPr>
        <p:spPr>
          <a:xfrm>
            <a:off x="10515147" y="4636838"/>
            <a:ext cx="95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-1,57 M€</a:t>
            </a:r>
          </a:p>
        </p:txBody>
      </p:sp>
    </p:spTree>
    <p:extLst>
      <p:ext uri="{BB962C8B-B14F-4D97-AF65-F5344CB8AC3E}">
        <p14:creationId xmlns:p14="http://schemas.microsoft.com/office/powerpoint/2010/main" val="20772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107D7-A8AE-41E5-914B-43E145F0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15</a:t>
            </a:fld>
            <a:endParaRPr lang="fi-FI" dirty="0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38DFF0FD-AA30-4BD1-A6A0-B1C11228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25" y="198120"/>
            <a:ext cx="10515600" cy="720080"/>
          </a:xfrm>
        </p:spPr>
        <p:txBody>
          <a:bodyPr/>
          <a:lstStyle/>
          <a:p>
            <a:r>
              <a:rPr lang="fi-FI" sz="2800" dirty="0"/>
              <a:t>Rinnakkaisajojen tulokset: Suomi 4(5)</a:t>
            </a:r>
            <a:br>
              <a:rPr lang="fi-FI" sz="2800" dirty="0"/>
            </a:br>
            <a:r>
              <a:rPr lang="fi-FI" sz="2000" dirty="0"/>
              <a:t>Aluehintaero:</a:t>
            </a:r>
            <a:r>
              <a:rPr lang="fi-FI" sz="2800" dirty="0"/>
              <a:t> </a:t>
            </a:r>
            <a:r>
              <a:rPr lang="fi-FI" sz="2000" u="sng" dirty="0"/>
              <a:t>12.12.2022 – 12.3.2023</a:t>
            </a:r>
            <a:endParaRPr lang="fi-FI" sz="2800" u="sng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FF0169D-412E-CCA7-B6D7-34EB9C25B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67442"/>
              </p:ext>
            </p:extLst>
          </p:nvPr>
        </p:nvGraphicFramePr>
        <p:xfrm>
          <a:off x="859324" y="4165583"/>
          <a:ext cx="4372581" cy="17116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2519">
                  <a:extLst>
                    <a:ext uri="{9D8B030D-6E8A-4147-A177-3AD203B41FA5}">
                      <a16:colId xmlns:a16="http://schemas.microsoft.com/office/drawing/2014/main" val="2240859612"/>
                    </a:ext>
                  </a:extLst>
                </a:gridCol>
                <a:gridCol w="1499861">
                  <a:extLst>
                    <a:ext uri="{9D8B030D-6E8A-4147-A177-3AD203B41FA5}">
                      <a16:colId xmlns:a16="http://schemas.microsoft.com/office/drawing/2014/main" val="1188100730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4259411613"/>
                    </a:ext>
                  </a:extLst>
                </a:gridCol>
              </a:tblGrid>
              <a:tr h="377523"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Flow-based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Nykymenetelmä (NTC)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690788"/>
                  </a:ext>
                </a:extLst>
              </a:tr>
              <a:tr h="377523">
                <a:tc>
                  <a:txBody>
                    <a:bodyPr/>
                    <a:lstStyle/>
                    <a:p>
                      <a:r>
                        <a:rPr lang="fi-FI" sz="1600" dirty="0"/>
                        <a:t>FI-EE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-24,44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-22,22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616557"/>
                  </a:ext>
                </a:extLst>
              </a:tr>
              <a:tr h="377523">
                <a:tc>
                  <a:txBody>
                    <a:bodyPr/>
                    <a:lstStyle/>
                    <a:p>
                      <a:r>
                        <a:rPr lang="fi-FI" sz="1600" dirty="0"/>
                        <a:t>FI-SE1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30,77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34,65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273675"/>
                  </a:ext>
                </a:extLst>
              </a:tr>
              <a:tr h="377523">
                <a:tc>
                  <a:txBody>
                    <a:bodyPr/>
                    <a:lstStyle/>
                    <a:p>
                      <a:r>
                        <a:rPr lang="fi-FI" sz="1600" dirty="0"/>
                        <a:t>FI-SE3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-9,13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1,91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08068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F257BB8-09BD-C7CB-8B76-052951247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289" y="587530"/>
            <a:ext cx="1005111" cy="6118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EE9179-08BA-F11C-FFA1-F201DCD289D1}"/>
              </a:ext>
            </a:extLst>
          </p:cNvPr>
          <p:cNvSpPr txBox="1"/>
          <p:nvPr/>
        </p:nvSpPr>
        <p:spPr>
          <a:xfrm>
            <a:off x="7272458" y="1002279"/>
            <a:ext cx="2927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accent2"/>
                </a:solidFill>
              </a:rPr>
              <a:t>Aluehintaero (€), päiväkeskiarvo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930A83-C8B5-8B1E-1B38-5CC4394BE97E}"/>
              </a:ext>
            </a:extLst>
          </p:cNvPr>
          <p:cNvSpPr txBox="1"/>
          <p:nvPr/>
        </p:nvSpPr>
        <p:spPr>
          <a:xfrm>
            <a:off x="1716904" y="3775219"/>
            <a:ext cx="2470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accent2"/>
                </a:solidFill>
              </a:rPr>
              <a:t>Aluehintaero (€), keskiarvo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526331-4FC3-8034-D902-87303CBC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AAF68F9A-FDB4-E170-6F5A-783D15C3819B}"/>
              </a:ext>
            </a:extLst>
          </p:cNvPr>
          <p:cNvSpPr txBox="1">
            <a:spLocks/>
          </p:cNvSpPr>
          <p:nvPr/>
        </p:nvSpPr>
        <p:spPr>
          <a:xfrm>
            <a:off x="859324" y="1301442"/>
            <a:ext cx="4228564" cy="2474323"/>
          </a:xfrm>
          <a:prstGeom prst="rect">
            <a:avLst/>
          </a:prstGeom>
        </p:spPr>
        <p:txBody>
          <a:bodyPr/>
          <a:lstStyle>
            <a:lvl1pPr marL="323850" indent="-32385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err="1">
                <a:solidFill>
                  <a:schemeClr val="accent2"/>
                </a:solidFill>
              </a:rPr>
              <a:t>Flow-based</a:t>
            </a:r>
            <a:r>
              <a:rPr lang="fi-FI" sz="1600" dirty="0">
                <a:solidFill>
                  <a:schemeClr val="accent2"/>
                </a:solidFill>
              </a:rPr>
              <a:t> on nostanut ennen kaikkea SE1 ja SE3 tarjousalueiden hintoja </a:t>
            </a:r>
            <a:endParaRPr lang="fi-FI" sz="1600" b="1" dirty="0">
              <a:solidFill>
                <a:schemeClr val="accent2"/>
              </a:solidFill>
            </a:endParaRPr>
          </a:p>
          <a:p>
            <a:r>
              <a:rPr lang="fi-FI" sz="1600" dirty="0" err="1">
                <a:solidFill>
                  <a:schemeClr val="accent2"/>
                </a:solidFill>
              </a:rPr>
              <a:t>Flow-based</a:t>
            </a:r>
            <a:r>
              <a:rPr lang="fi-FI" sz="1600" dirty="0">
                <a:solidFill>
                  <a:schemeClr val="accent2"/>
                </a:solidFill>
              </a:rPr>
              <a:t> on nostanut Suomen tarjousalueen hintaa</a:t>
            </a:r>
          </a:p>
          <a:p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/>
              <a:t>Aluehintaero Viron ja SE3 suuntaan kasvanut, SE1 suuntaan pienentynyt</a:t>
            </a:r>
            <a:endParaRPr lang="fi-FI" sz="16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1ACE6-7B8F-FC03-F043-1D259CAFD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394135"/>
            <a:ext cx="5894884" cy="45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39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107D7-A8AE-41E5-914B-43E145F0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16</a:t>
            </a:fld>
            <a:endParaRPr lang="fi-FI" dirty="0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38DFF0FD-AA30-4BD1-A6A0-B1C11228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25" y="198120"/>
            <a:ext cx="10515600" cy="720080"/>
          </a:xfrm>
        </p:spPr>
        <p:txBody>
          <a:bodyPr/>
          <a:lstStyle/>
          <a:p>
            <a:r>
              <a:rPr lang="fi-FI" sz="2800" dirty="0"/>
              <a:t>Rinnakkaisajojen tulokset: Suomi 5(5)</a:t>
            </a:r>
            <a:br>
              <a:rPr lang="fi-FI" sz="2800" dirty="0"/>
            </a:br>
            <a:r>
              <a:rPr lang="fi-FI" sz="2000" dirty="0"/>
              <a:t>Sähkönsiirto muille tarjousalueille:</a:t>
            </a:r>
            <a:r>
              <a:rPr lang="fi-FI" sz="2800" dirty="0"/>
              <a:t> </a:t>
            </a:r>
            <a:r>
              <a:rPr lang="fi-FI" sz="2000" u="sng" dirty="0"/>
              <a:t>12.12.2022 – 12.3.2023</a:t>
            </a:r>
            <a:endParaRPr lang="fi-FI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313AB-1742-63A7-D3BD-3297006FD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5958"/>
            <a:ext cx="12192000" cy="47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68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342E-C09E-3630-9B6F-871EFBB9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Kuukauden nosto: </a:t>
            </a:r>
            <a:br>
              <a:rPr lang="fi-FI" dirty="0"/>
            </a:br>
            <a:r>
              <a:rPr lang="fi-FI" sz="3600" dirty="0"/>
              <a:t>Viikko 10 tulokset: SE2-SE3 mallinnusmuutoksien vaikutukset markkinatuloksiin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92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345B-5730-ABB0-4784-F3E661FF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56"/>
            <a:ext cx="10515600" cy="1116000"/>
          </a:xfrm>
        </p:spPr>
        <p:txBody>
          <a:bodyPr/>
          <a:lstStyle/>
          <a:p>
            <a:r>
              <a:rPr lang="fi-FI" sz="4000" dirty="0"/>
              <a:t>Mallinnusmuutoksien vaikutukset markkinatuloksiin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6CEE-1223-66C1-02F8-7AC81233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43" y="1772816"/>
            <a:ext cx="10515600" cy="4536008"/>
          </a:xfrm>
        </p:spPr>
        <p:txBody>
          <a:bodyPr/>
          <a:lstStyle/>
          <a:p>
            <a:r>
              <a:rPr lang="fi-FI" b="1" dirty="0"/>
              <a:t>Kantaverkkoyhtiöt kehittävät mallinnusta ja prosesseja myös ulkoisten rinnakkaisajojen aikana.</a:t>
            </a:r>
          </a:p>
          <a:p>
            <a:r>
              <a:rPr lang="fi-FI" b="1" dirty="0"/>
              <a:t>NO4 mallinnus: </a:t>
            </a:r>
          </a:p>
          <a:p>
            <a:pPr lvl="3">
              <a:lnSpc>
                <a:spcPts val="1600"/>
              </a:lnSpc>
            </a:pPr>
            <a:r>
              <a:rPr lang="fi-FI" sz="1600" dirty="0"/>
              <a:t>Simuloinneissa on nähty, että NO4 alueen edullista vesivoimaa on hyödynnetty enemmän kuin on täysin realistista odottaa, koska simuloinnit eivät huomioi markkinatoimijoiden muutoksia tarjouskäyttäytymisessään. </a:t>
            </a:r>
          </a:p>
          <a:p>
            <a:pPr lvl="3">
              <a:lnSpc>
                <a:spcPts val="1600"/>
              </a:lnSpc>
            </a:pPr>
            <a:r>
              <a:rPr lang="fi-FI" sz="1600" dirty="0"/>
              <a:t>Kriittisiä verkkoelementtien määrittelyitä on parannettu viikosta 7 eteenpäin. </a:t>
            </a:r>
          </a:p>
          <a:p>
            <a:r>
              <a:rPr lang="fi-FI" b="1" dirty="0"/>
              <a:t>SE2-SE3 mallinnus</a:t>
            </a:r>
          </a:p>
          <a:p>
            <a:pPr lvl="3">
              <a:lnSpc>
                <a:spcPts val="1600"/>
              </a:lnSpc>
            </a:pPr>
            <a:r>
              <a:rPr lang="fi-FI" sz="1600" dirty="0"/>
              <a:t>Pääosin alueen SE2 sisällä sijaitsevat kriittiset verkkoelementit ovat rajoittaneet aika-ajoin SE2-SE3 rajasiirtoa. </a:t>
            </a:r>
          </a:p>
          <a:p>
            <a:pPr lvl="3">
              <a:lnSpc>
                <a:spcPts val="1600"/>
              </a:lnSpc>
            </a:pPr>
            <a:r>
              <a:rPr lang="fi-FI" sz="1600" dirty="0"/>
              <a:t>Keski-Ruotsin verkon sarjakompensoinnin mallinnusta on parannettu maaliskuun alusta alkaen.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F943C-F409-A1FF-C711-8A1D5630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819C4-C919-3C6A-6165-54CDB3F4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0703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DD19-78C8-C4CB-AF6C-6157C6D4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SE2-SE3 mallinnusmuutokset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9C27A-EFF9-2A28-74A8-498FE3E4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b="1" dirty="0"/>
              <a:t>SE2 alueella sijaitsevat kriittiset verkkoelementit ovat rajoittaneet aika-ajoin SE2-SE3 rajasiirtoa </a:t>
            </a:r>
            <a:r>
              <a:rPr lang="fi-FI" sz="1800" b="1" dirty="0" err="1"/>
              <a:t>Flow-based</a:t>
            </a:r>
            <a:r>
              <a:rPr lang="fi-FI" sz="1800" b="1" dirty="0"/>
              <a:t> menetelmällä. </a:t>
            </a:r>
          </a:p>
          <a:p>
            <a:pPr>
              <a:lnSpc>
                <a:spcPts val="2000"/>
              </a:lnSpc>
            </a:pPr>
            <a:r>
              <a:rPr lang="fi-FI" dirty="0"/>
              <a:t>Verkon loistehon säätö (sarjakompensointi)</a:t>
            </a:r>
            <a:r>
              <a:rPr lang="fi-FI" sz="1800" dirty="0"/>
              <a:t> oli mallinnettu eri tavalla </a:t>
            </a:r>
            <a:r>
              <a:rPr lang="fi-FI" sz="1800" dirty="0" err="1"/>
              <a:t>Flow-based</a:t>
            </a:r>
            <a:r>
              <a:rPr lang="fi-FI" sz="1800" dirty="0"/>
              <a:t> menetelmällä kuin mitä se todellisuudessa on ollut. N</a:t>
            </a:r>
            <a:r>
              <a:rPr lang="fi-FI" dirty="0"/>
              <a:t>yt kompensointiastetta oli säädetty lähemmäksi todellisuutta. Tehdyillä muutoksilla maksimisiirto SE2-SE3:lla on nyt parempi </a:t>
            </a:r>
            <a:r>
              <a:rPr lang="fi-FI" dirty="0" err="1"/>
              <a:t>FB:llä</a:t>
            </a:r>
            <a:r>
              <a:rPr lang="fi-FI" dirty="0"/>
              <a:t>.</a:t>
            </a:r>
          </a:p>
          <a:p>
            <a:r>
              <a:rPr lang="fi-FI" b="1" dirty="0"/>
              <a:t>Vaikutukset: </a:t>
            </a:r>
          </a:p>
          <a:p>
            <a:pPr lvl="3"/>
            <a:r>
              <a:rPr lang="fi-FI" dirty="0"/>
              <a:t>SE2-SE3 siirtoa rajoittavien kriittisten verkkoelementtien varjohinnat (</a:t>
            </a:r>
            <a:r>
              <a:rPr lang="fi-FI" i="1" dirty="0" err="1"/>
              <a:t>shadow</a:t>
            </a:r>
            <a:r>
              <a:rPr lang="fi-FI" i="1" dirty="0"/>
              <a:t> </a:t>
            </a:r>
            <a:r>
              <a:rPr lang="fi-FI" i="1" dirty="0" err="1"/>
              <a:t>price</a:t>
            </a:r>
            <a:r>
              <a:rPr lang="fi-FI" i="1" dirty="0"/>
              <a:t>)</a:t>
            </a:r>
            <a:r>
              <a:rPr lang="fi-FI" dirty="0"/>
              <a:t> </a:t>
            </a:r>
            <a:r>
              <a:rPr lang="fi-FI" u="sng" dirty="0"/>
              <a:t>ovat pienemmät tai ovat poistuneet kokonaan.  </a:t>
            </a:r>
          </a:p>
          <a:p>
            <a:pPr lvl="3"/>
            <a:r>
              <a:rPr lang="fi-FI" dirty="0"/>
              <a:t>NO4 ja SE2-SE3 muutosten myötä vesivoimaa on käytetty etenkin SE1 ja SE2 alueilta. Toisaalta vesivoimaa on käytetty vähemmän NO4:lta. </a:t>
            </a:r>
          </a:p>
          <a:p>
            <a:pPr lvl="3"/>
            <a:endParaRPr lang="fi-FI" dirty="0"/>
          </a:p>
          <a:p>
            <a:pPr lvl="3"/>
            <a:endParaRPr lang="fi-FI" dirty="0"/>
          </a:p>
          <a:p>
            <a:pPr lvl="6"/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32C3-9856-927A-CF1D-14D9709D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8EA67-4101-72DD-55E4-A32C2B5B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823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A0CC-9A1C-0A6F-D00B-CF7BD11D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064" y="260648"/>
            <a:ext cx="8460432" cy="5755523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100"/>
              </a:spcBef>
            </a:pPr>
            <a:r>
              <a:rPr lang="fi-FI" sz="3200" dirty="0"/>
              <a:t>Agenda</a:t>
            </a:r>
            <a:br>
              <a:rPr lang="fi-FI" sz="3200" dirty="0"/>
            </a:br>
            <a:r>
              <a:rPr lang="fi-FI" sz="2400" dirty="0"/>
              <a:t>1. Johdanto</a:t>
            </a:r>
            <a:br>
              <a:rPr lang="fi-FI" sz="2400" dirty="0"/>
            </a:br>
            <a:r>
              <a:rPr lang="fi-FI" sz="2400" dirty="0"/>
              <a:t>2. Pohjoismaisia tuloksia</a:t>
            </a:r>
            <a:br>
              <a:rPr lang="fi-FI" sz="2400" dirty="0"/>
            </a:br>
            <a:r>
              <a:rPr lang="fi-FI" sz="2400" dirty="0"/>
              <a:t>3. Suomen tuloksia</a:t>
            </a:r>
            <a:br>
              <a:rPr lang="fi-FI" sz="2400" dirty="0"/>
            </a:br>
            <a:r>
              <a:rPr lang="fi-FI" sz="2400" dirty="0"/>
              <a:t>4. Kuukauden nosto: SE2-SE3 mallinnusmuutoksien vaikutukset markkinatuloksiin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434404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947D-0F32-C9AA-04C6-1983E152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549"/>
            <a:ext cx="10515600" cy="911014"/>
          </a:xfrm>
        </p:spPr>
        <p:txBody>
          <a:bodyPr/>
          <a:lstStyle/>
          <a:p>
            <a:r>
              <a:rPr lang="fi-FI" dirty="0"/>
              <a:t>Viikon 10 hintamuutokset suhteessa aiempiin viikkoihin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0826A-2CB9-7093-6345-06B9F614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ADFCA-8E5B-26E8-A51B-2FC5EA77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20</a:t>
            </a:fld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050E5-0565-2721-427E-2B9907566E2F}"/>
              </a:ext>
            </a:extLst>
          </p:cNvPr>
          <p:cNvSpPr txBox="1"/>
          <p:nvPr/>
        </p:nvSpPr>
        <p:spPr>
          <a:xfrm>
            <a:off x="7361353" y="1528190"/>
            <a:ext cx="11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Viikot 1-9*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0B6AA9-0ECF-8386-C4CA-C0B4B7B58E33}"/>
              </a:ext>
            </a:extLst>
          </p:cNvPr>
          <p:cNvSpPr txBox="1"/>
          <p:nvPr/>
        </p:nvSpPr>
        <p:spPr>
          <a:xfrm>
            <a:off x="9137279" y="1541647"/>
            <a:ext cx="1011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Viikko 10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060CAE8E-E0B7-F2F3-9B79-AE25636B1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52" y="2734143"/>
            <a:ext cx="4464496" cy="2598685"/>
          </a:xfrm>
        </p:spPr>
        <p:txBody>
          <a:bodyPr/>
          <a:lstStyle/>
          <a:p>
            <a:r>
              <a:rPr lang="fi-FI" dirty="0"/>
              <a:t>Vaikutukset yleisellä tasolla:</a:t>
            </a:r>
          </a:p>
          <a:p>
            <a:pPr lvl="3">
              <a:lnSpc>
                <a:spcPts val="2000"/>
              </a:lnSpc>
            </a:pPr>
            <a:r>
              <a:rPr lang="fi-FI" sz="1600" dirty="0"/>
              <a:t>Vesivoimaa käytetty enemmän SE1 ja SE2 alueilta, NO4:lta vähemmän</a:t>
            </a:r>
          </a:p>
          <a:p>
            <a:pPr lvl="3">
              <a:lnSpc>
                <a:spcPts val="2000"/>
              </a:lnSpc>
            </a:pPr>
            <a:r>
              <a:rPr lang="fi-FI" sz="1600" dirty="0"/>
              <a:t>Muutokset vaikuttaa alentavasti Suomen hintaan</a:t>
            </a:r>
          </a:p>
          <a:p>
            <a:pPr>
              <a:lnSpc>
                <a:spcPts val="2000"/>
              </a:lnSpc>
            </a:pPr>
            <a:r>
              <a:rPr lang="fi-FI" dirty="0"/>
              <a:t>Vielä on aikaista sanoa pidemmän aikavälin vaikutuksista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A3BD986-B742-7590-8C4E-834DCFA363FD}"/>
              </a:ext>
            </a:extLst>
          </p:cNvPr>
          <p:cNvSpPr txBox="1"/>
          <p:nvPr/>
        </p:nvSpPr>
        <p:spPr>
          <a:xfrm>
            <a:off x="9647483" y="1824590"/>
            <a:ext cx="10021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accent2"/>
                </a:solidFill>
              </a:rPr>
              <a:t>%-suhteessa </a:t>
            </a:r>
          </a:p>
          <a:p>
            <a:r>
              <a:rPr lang="fi-FI" sz="1050" dirty="0" err="1">
                <a:solidFill>
                  <a:schemeClr val="accent2"/>
                </a:solidFill>
              </a:rPr>
              <a:t>NTC:hen</a:t>
            </a:r>
            <a:endParaRPr lang="fi-FI" sz="1050" dirty="0">
              <a:solidFill>
                <a:schemeClr val="accent2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8F7709-BFBE-10C2-BA61-7827E27EE1E5}"/>
              </a:ext>
            </a:extLst>
          </p:cNvPr>
          <p:cNvSpPr txBox="1"/>
          <p:nvPr/>
        </p:nvSpPr>
        <p:spPr>
          <a:xfrm>
            <a:off x="7805229" y="1880201"/>
            <a:ext cx="10021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accent2"/>
                </a:solidFill>
              </a:rPr>
              <a:t>%-suhteessa </a:t>
            </a:r>
          </a:p>
          <a:p>
            <a:r>
              <a:rPr lang="fi-FI" sz="1050" dirty="0" err="1">
                <a:solidFill>
                  <a:schemeClr val="accent2"/>
                </a:solidFill>
              </a:rPr>
              <a:t>NTC:hen</a:t>
            </a:r>
            <a:endParaRPr lang="fi-FI" sz="1050" dirty="0">
              <a:solidFill>
                <a:schemeClr val="accent2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45EE8E0-0835-E225-E2D8-E23275D3E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661" y="2264079"/>
            <a:ext cx="2481125" cy="338535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59D3A7E-95F6-D711-5B1B-9349BE61A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801" y="2220609"/>
            <a:ext cx="1697660" cy="3428827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75C32CE-388F-290B-81DA-4CDA25A20F91}"/>
              </a:ext>
            </a:extLst>
          </p:cNvPr>
          <p:cNvCxnSpPr/>
          <p:nvPr/>
        </p:nvCxnSpPr>
        <p:spPr>
          <a:xfrm flipH="1">
            <a:off x="9845381" y="4468732"/>
            <a:ext cx="720080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7785EBD-EC8B-B5C7-3F22-A270556205DF}"/>
              </a:ext>
            </a:extLst>
          </p:cNvPr>
          <p:cNvCxnSpPr/>
          <p:nvPr/>
        </p:nvCxnSpPr>
        <p:spPr>
          <a:xfrm flipH="1">
            <a:off x="8036661" y="4459306"/>
            <a:ext cx="720080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80D43FE-19EA-DC9D-2709-947A7662263F}"/>
              </a:ext>
            </a:extLst>
          </p:cNvPr>
          <p:cNvCxnSpPr/>
          <p:nvPr/>
        </p:nvCxnSpPr>
        <p:spPr>
          <a:xfrm flipH="1">
            <a:off x="8036661" y="4900780"/>
            <a:ext cx="720080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28439EE-5A4C-3CCE-020E-585D68615133}"/>
              </a:ext>
            </a:extLst>
          </p:cNvPr>
          <p:cNvCxnSpPr/>
          <p:nvPr/>
        </p:nvCxnSpPr>
        <p:spPr>
          <a:xfrm flipH="1">
            <a:off x="9845381" y="4900780"/>
            <a:ext cx="720080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21CE95B-2C89-D3BF-E715-11B838D1D8E0}"/>
              </a:ext>
            </a:extLst>
          </p:cNvPr>
          <p:cNvCxnSpPr/>
          <p:nvPr/>
        </p:nvCxnSpPr>
        <p:spPr>
          <a:xfrm flipH="1">
            <a:off x="9845381" y="5116804"/>
            <a:ext cx="720080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13B7E93-ACA4-5E2C-D295-E33DA69BF09A}"/>
              </a:ext>
            </a:extLst>
          </p:cNvPr>
          <p:cNvCxnSpPr/>
          <p:nvPr/>
        </p:nvCxnSpPr>
        <p:spPr>
          <a:xfrm flipH="1">
            <a:off x="8036661" y="5116804"/>
            <a:ext cx="720080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F00FCBE-B440-4AA8-13CD-D16672160682}"/>
              </a:ext>
            </a:extLst>
          </p:cNvPr>
          <p:cNvCxnSpPr/>
          <p:nvPr/>
        </p:nvCxnSpPr>
        <p:spPr>
          <a:xfrm flipH="1">
            <a:off x="8036661" y="5332828"/>
            <a:ext cx="720080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CD046A5-3F79-FBE7-0CC8-984FA53F58AD}"/>
              </a:ext>
            </a:extLst>
          </p:cNvPr>
          <p:cNvCxnSpPr/>
          <p:nvPr/>
        </p:nvCxnSpPr>
        <p:spPr>
          <a:xfrm flipH="1">
            <a:off x="9845381" y="5342898"/>
            <a:ext cx="720080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5A474A-916F-89E2-9EDF-297B87EDD9BB}"/>
              </a:ext>
            </a:extLst>
          </p:cNvPr>
          <p:cNvSpPr txBox="1"/>
          <p:nvPr/>
        </p:nvSpPr>
        <p:spPr>
          <a:xfrm>
            <a:off x="7313024" y="5708963"/>
            <a:ext cx="31806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accent2"/>
                </a:solidFill>
              </a:rPr>
              <a:t>*</a:t>
            </a:r>
            <a:r>
              <a:rPr lang="fi-FI" sz="1050" dirty="0"/>
              <a:t>Vertailu alkaen viikosta 1: </a:t>
            </a:r>
          </a:p>
          <a:p>
            <a:r>
              <a:rPr lang="fi-FI" sz="1050" dirty="0"/>
              <a:t>hinnat ovat vertailukelpoisempia viikon 10 kanssa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1007A-2C51-DCDC-052F-BA1F1F3632F6}"/>
              </a:ext>
            </a:extLst>
          </p:cNvPr>
          <p:cNvSpPr txBox="1"/>
          <p:nvPr/>
        </p:nvSpPr>
        <p:spPr>
          <a:xfrm>
            <a:off x="7355149" y="2267470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solidFill>
                  <a:schemeClr val="accent2"/>
                </a:solidFill>
              </a:rPr>
              <a:t>FB</a:t>
            </a:r>
            <a:r>
              <a:rPr lang="fi-FI" sz="105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569A2-6F0C-1E93-CA82-320E8676D4EB}"/>
              </a:ext>
            </a:extLst>
          </p:cNvPr>
          <p:cNvSpPr txBox="1"/>
          <p:nvPr/>
        </p:nvSpPr>
        <p:spPr>
          <a:xfrm>
            <a:off x="9041961" y="2267175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solidFill>
                  <a:schemeClr val="accent2"/>
                </a:solidFill>
              </a:rPr>
              <a:t>FB</a:t>
            </a:r>
            <a:r>
              <a:rPr lang="fi-FI" sz="105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760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5F65C-8449-41DA-9AD3-31C9164C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34" y="196341"/>
            <a:ext cx="9866312" cy="1008112"/>
          </a:xfrm>
        </p:spPr>
        <p:txBody>
          <a:bodyPr/>
          <a:lstStyle/>
          <a:p>
            <a:r>
              <a:rPr lang="fi-FI" sz="3200" dirty="0"/>
              <a:t>Markkinahyödyn muutos viikolla 10 (FB-NTC) </a:t>
            </a:r>
            <a:br>
              <a:rPr lang="fi-FI" sz="3200" dirty="0"/>
            </a:br>
            <a:r>
              <a:rPr lang="fi-FI" sz="3200" dirty="0"/>
              <a:t>6.-12.3.2023</a:t>
            </a:r>
            <a:endParaRPr lang="fi-FI" sz="4000" u="sng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14CFDE-50C0-4703-AF73-2618C11B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21</a:t>
            </a:fld>
            <a:endParaRPr lang="fi-FI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B11857-E98B-D61C-DBC9-62F53869D1AB}"/>
              </a:ext>
            </a:extLst>
          </p:cNvPr>
          <p:cNvSpPr txBox="1"/>
          <p:nvPr/>
        </p:nvSpPr>
        <p:spPr>
          <a:xfrm>
            <a:off x="1919536" y="1296081"/>
            <a:ext cx="298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accent2"/>
                </a:solidFill>
              </a:rPr>
              <a:t>Kumulatiivinen markkinahyödyn </a:t>
            </a:r>
          </a:p>
          <a:p>
            <a:pPr algn="ctr"/>
            <a:r>
              <a:rPr lang="fi-FI" sz="1400" b="1" dirty="0">
                <a:solidFill>
                  <a:schemeClr val="accent2"/>
                </a:solidFill>
              </a:rPr>
              <a:t>muutos (€)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BF411-4146-6750-A493-44DAF0CE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485FB-03D4-4D29-268C-6EBDC90B9AA7}"/>
              </a:ext>
            </a:extLst>
          </p:cNvPr>
          <p:cNvSpPr txBox="1"/>
          <p:nvPr/>
        </p:nvSpPr>
        <p:spPr>
          <a:xfrm>
            <a:off x="8188215" y="1250267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accent2"/>
                </a:solidFill>
              </a:rPr>
              <a:t>Markkinahyödyn</a:t>
            </a:r>
          </a:p>
          <a:p>
            <a:pPr algn="ctr"/>
            <a:r>
              <a:rPr lang="fi-FI" sz="1400" b="1" dirty="0">
                <a:solidFill>
                  <a:schemeClr val="accent2"/>
                </a:solidFill>
              </a:rPr>
              <a:t>muutos tarjousalueittain (€)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419DF-58CE-EF11-6317-CA171686BACC}"/>
              </a:ext>
            </a:extLst>
          </p:cNvPr>
          <p:cNvSpPr txBox="1"/>
          <p:nvPr/>
        </p:nvSpPr>
        <p:spPr>
          <a:xfrm>
            <a:off x="1055440" y="4934312"/>
            <a:ext cx="4256632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100" b="1" dirty="0"/>
              <a:t>Markkinahyöty (Total SEW/ </a:t>
            </a:r>
            <a:r>
              <a:rPr lang="fi-FI" sz="1100" b="1" dirty="0" err="1"/>
              <a:t>Nordics</a:t>
            </a:r>
            <a:r>
              <a:rPr lang="fi-FI" sz="1100" b="1" dirty="0"/>
              <a:t> SEW)</a:t>
            </a:r>
            <a:br>
              <a:rPr lang="fi-FI" sz="1100" b="1" dirty="0"/>
            </a:br>
            <a:r>
              <a:rPr lang="fi-FI" sz="1100" dirty="0"/>
              <a:t>Kuluttajan hyöty + Tuottajan hyöty + Pullonkaulatulo</a:t>
            </a:r>
          </a:p>
          <a:p>
            <a:endParaRPr lang="fi-FI" sz="1100" b="1" dirty="0"/>
          </a:p>
          <a:p>
            <a:r>
              <a:rPr lang="fi-FI" sz="1100" b="1" dirty="0"/>
              <a:t>Markkinahyödyn muutos</a:t>
            </a:r>
          </a:p>
          <a:p>
            <a:r>
              <a:rPr lang="fi-FI" sz="1100" dirty="0"/>
              <a:t>Kuinka paljon </a:t>
            </a:r>
            <a:r>
              <a:rPr lang="fi-FI" sz="1100" dirty="0" err="1"/>
              <a:t>flow-based</a:t>
            </a:r>
            <a:r>
              <a:rPr lang="fi-FI" sz="1100" dirty="0"/>
              <a:t> menetelmä kasvattaa/vähentää hyötyä (€) suhteessa nykymenetelmään (NTC)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2CECB-F67A-62B8-3C2D-A96ED7642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819301"/>
            <a:ext cx="6194002" cy="29413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3BBCAD-8B97-5BF2-1705-20C7A2D2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114" y="1919105"/>
            <a:ext cx="5040560" cy="263334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13BF64C-6B3E-2096-4C1E-2ECCC1800BF3}"/>
              </a:ext>
            </a:extLst>
          </p:cNvPr>
          <p:cNvSpPr/>
          <p:nvPr/>
        </p:nvSpPr>
        <p:spPr>
          <a:xfrm>
            <a:off x="10776520" y="4221088"/>
            <a:ext cx="432048" cy="3600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6028A7-9D08-0DFF-E145-174362C56EA0}"/>
              </a:ext>
            </a:extLst>
          </p:cNvPr>
          <p:cNvCxnSpPr>
            <a:stCxn id="19" idx="4"/>
          </p:cNvCxnSpPr>
          <p:nvPr/>
        </p:nvCxnSpPr>
        <p:spPr>
          <a:xfrm>
            <a:off x="10992544" y="4581128"/>
            <a:ext cx="0" cy="28803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8C1E1C-BA05-E112-8904-9DF2B95B4D2B}"/>
              </a:ext>
            </a:extLst>
          </p:cNvPr>
          <p:cNvSpPr txBox="1"/>
          <p:nvPr/>
        </p:nvSpPr>
        <p:spPr>
          <a:xfrm>
            <a:off x="10399354" y="4836216"/>
            <a:ext cx="18405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 err="1">
                <a:solidFill>
                  <a:schemeClr val="accent2"/>
                </a:solidFill>
              </a:rPr>
              <a:t>Neg</a:t>
            </a:r>
            <a:r>
              <a:rPr lang="fi-FI" sz="1100" dirty="0">
                <a:solidFill>
                  <a:schemeClr val="accent2"/>
                </a:solidFill>
              </a:rPr>
              <a:t>. pullonkaulatulot </a:t>
            </a:r>
          </a:p>
          <a:p>
            <a:r>
              <a:rPr lang="fi-FI" sz="1100" dirty="0">
                <a:solidFill>
                  <a:schemeClr val="accent2"/>
                </a:solidFill>
              </a:rPr>
              <a:t>ajaa kokonaishyödyn alas,</a:t>
            </a:r>
          </a:p>
          <a:p>
            <a:r>
              <a:rPr lang="fi-FI" sz="1100" dirty="0">
                <a:solidFill>
                  <a:schemeClr val="accent2"/>
                </a:solidFill>
              </a:rPr>
              <a:t>Etenkin pienemmän</a:t>
            </a:r>
          </a:p>
          <a:p>
            <a:r>
              <a:rPr lang="fi-FI" sz="1100" dirty="0">
                <a:solidFill>
                  <a:schemeClr val="accent2"/>
                </a:solidFill>
              </a:rPr>
              <a:t>SE2-SE3 hintaeron takia</a:t>
            </a:r>
          </a:p>
          <a:p>
            <a:r>
              <a:rPr lang="fi-FI" sz="1100" dirty="0" err="1">
                <a:solidFill>
                  <a:schemeClr val="accent2"/>
                </a:solidFill>
              </a:rPr>
              <a:t>FB:llä</a:t>
            </a:r>
            <a:endParaRPr lang="fi-FI" sz="1100" dirty="0">
              <a:solidFill>
                <a:schemeClr val="accent2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3B5191F-10E6-50D7-85CC-A6E9EFF79B8D}"/>
              </a:ext>
            </a:extLst>
          </p:cNvPr>
          <p:cNvSpPr/>
          <p:nvPr/>
        </p:nvSpPr>
        <p:spPr>
          <a:xfrm>
            <a:off x="9664723" y="1889982"/>
            <a:ext cx="1368152" cy="62977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4CB9DC-5708-F0B8-C0A9-AB1B1FC5CFC3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10323363" y="1930935"/>
            <a:ext cx="525165" cy="4616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8A9F0E0-A235-D2A2-5D56-1BB2F2E849F5}"/>
              </a:ext>
            </a:extLst>
          </p:cNvPr>
          <p:cNvSpPr txBox="1"/>
          <p:nvPr/>
        </p:nvSpPr>
        <p:spPr>
          <a:xfrm>
            <a:off x="10848528" y="1715491"/>
            <a:ext cx="14061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>
                <a:solidFill>
                  <a:schemeClr val="accent2"/>
                </a:solidFill>
              </a:rPr>
              <a:t>Korkeammat hinnat</a:t>
            </a:r>
          </a:p>
          <a:p>
            <a:r>
              <a:rPr lang="fi-FI" sz="1100" dirty="0" err="1">
                <a:solidFill>
                  <a:schemeClr val="accent2"/>
                </a:solidFill>
              </a:rPr>
              <a:t>FB:llä</a:t>
            </a:r>
            <a:r>
              <a:rPr lang="fi-FI" sz="1100" dirty="0">
                <a:solidFill>
                  <a:schemeClr val="accent2"/>
                </a:solidFill>
              </a:rPr>
              <a:t> </a:t>
            </a:r>
            <a:endParaRPr lang="fi-FI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03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886B-3DDE-0690-351B-08428D1E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83" y="64520"/>
            <a:ext cx="10515600" cy="784040"/>
          </a:xfrm>
        </p:spPr>
        <p:txBody>
          <a:bodyPr/>
          <a:lstStyle/>
          <a:p>
            <a:r>
              <a:rPr lang="fi-FI" dirty="0"/>
              <a:t>NO4 ja SE1 hinta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DAA96-DD90-6F92-48E4-B816BE6B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22</a:t>
            </a:fld>
            <a:endParaRPr lang="fi-FI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7581A0-44A9-951E-FE48-73665F6B5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460" y="5137835"/>
            <a:ext cx="6847079" cy="2241406"/>
          </a:xfrm>
        </p:spPr>
        <p:txBody>
          <a:bodyPr/>
          <a:lstStyle/>
          <a:p>
            <a:r>
              <a:rPr lang="fi-FI" dirty="0"/>
              <a:t>NO4:n mallinnukseen tehdyt parannukset eivät juurikaan näkyneet tuloksissa, suurempi vaikutus on ollut SE2-SE3 tehdyillä muutoksilla</a:t>
            </a:r>
          </a:p>
          <a:p>
            <a:r>
              <a:rPr lang="fi-FI" dirty="0"/>
              <a:t>Maaliskuun viikoilla NO4:n toiminta-aluetta on voitu rajoittaa jo liiaksikin. 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D7B5553-55A9-C3E9-E12F-86FB103EA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0" y="2857279"/>
            <a:ext cx="11785864" cy="208388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79E6782-5F7B-F975-1C4C-87755274CECE}"/>
              </a:ext>
            </a:extLst>
          </p:cNvPr>
          <p:cNvSpPr txBox="1"/>
          <p:nvPr/>
        </p:nvSpPr>
        <p:spPr>
          <a:xfrm rot="16200000">
            <a:off x="-402932" y="385132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2"/>
                </a:solidFill>
              </a:rPr>
              <a:t>SE1 hinta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74EEE5-F6AA-F11B-B134-4F191930C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05" y="886500"/>
            <a:ext cx="11753764" cy="1975509"/>
          </a:xfrm>
          <a:prstGeom prst="rect">
            <a:avLst/>
          </a:prstGeom>
        </p:spPr>
      </p:pic>
      <p:sp>
        <p:nvSpPr>
          <p:cNvPr id="40" name="Arrow: Bent 39">
            <a:extLst>
              <a:ext uri="{FF2B5EF4-FFF2-40B4-BE49-F238E27FC236}">
                <a16:creationId xmlns:a16="http://schemas.microsoft.com/office/drawing/2014/main" id="{DEA4D041-62ED-4895-645F-22CB1A229904}"/>
              </a:ext>
            </a:extLst>
          </p:cNvPr>
          <p:cNvSpPr/>
          <p:nvPr/>
        </p:nvSpPr>
        <p:spPr>
          <a:xfrm>
            <a:off x="3437190" y="867143"/>
            <a:ext cx="576064" cy="216024"/>
          </a:xfrm>
          <a:prstGeom prst="ben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>
              <a:solidFill>
                <a:schemeClr val="tx1"/>
              </a:solidFill>
            </a:endParaRPr>
          </a:p>
        </p:txBody>
      </p:sp>
      <p:sp>
        <p:nvSpPr>
          <p:cNvPr id="42" name="Arrow: Bent 41">
            <a:extLst>
              <a:ext uri="{FF2B5EF4-FFF2-40B4-BE49-F238E27FC236}">
                <a16:creationId xmlns:a16="http://schemas.microsoft.com/office/drawing/2014/main" id="{8A6D9256-BEA6-0A72-6E69-B686CC15CFDE}"/>
              </a:ext>
            </a:extLst>
          </p:cNvPr>
          <p:cNvSpPr/>
          <p:nvPr/>
        </p:nvSpPr>
        <p:spPr>
          <a:xfrm>
            <a:off x="8887626" y="829878"/>
            <a:ext cx="576064" cy="216024"/>
          </a:xfrm>
          <a:prstGeom prst="ben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07C9BD-2688-E56F-719D-FA5A0373ED4D}"/>
              </a:ext>
            </a:extLst>
          </p:cNvPr>
          <p:cNvSpPr txBox="1"/>
          <p:nvPr/>
        </p:nvSpPr>
        <p:spPr>
          <a:xfrm rot="16200000">
            <a:off x="-483779" y="16870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2"/>
                </a:solidFill>
              </a:rPr>
              <a:t>NO4 hinta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DCEC65A-6A11-470F-C547-B1291EBD5502}"/>
              </a:ext>
            </a:extLst>
          </p:cNvPr>
          <p:cNvCxnSpPr>
            <a:cxnSpLocks/>
          </p:cNvCxnSpPr>
          <p:nvPr/>
        </p:nvCxnSpPr>
        <p:spPr>
          <a:xfrm>
            <a:off x="8904312" y="1083167"/>
            <a:ext cx="0" cy="385800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24FB1E1-07F1-F3EB-E41F-ABE5FBA29825}"/>
              </a:ext>
            </a:extLst>
          </p:cNvPr>
          <p:cNvCxnSpPr>
            <a:cxnSpLocks/>
          </p:cNvCxnSpPr>
          <p:nvPr/>
        </p:nvCxnSpPr>
        <p:spPr>
          <a:xfrm>
            <a:off x="3503712" y="1083167"/>
            <a:ext cx="0" cy="385800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AF31028-4044-5931-E4E3-1C6922311A65}"/>
              </a:ext>
            </a:extLst>
          </p:cNvPr>
          <p:cNvSpPr txBox="1"/>
          <p:nvPr/>
        </p:nvSpPr>
        <p:spPr>
          <a:xfrm>
            <a:off x="3464744" y="1118009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accent2"/>
                </a:solidFill>
              </a:rPr>
              <a:t>NO4 parannukset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CBD3605-B676-4BC0-767A-7D24BBB6C844}"/>
              </a:ext>
            </a:extLst>
          </p:cNvPr>
          <p:cNvSpPr txBox="1"/>
          <p:nvPr/>
        </p:nvSpPr>
        <p:spPr>
          <a:xfrm>
            <a:off x="8196865" y="1102524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accent2"/>
                </a:solidFill>
              </a:rPr>
              <a:t>SE2-SE3 parannukset</a:t>
            </a:r>
          </a:p>
        </p:txBody>
      </p:sp>
    </p:spTree>
    <p:extLst>
      <p:ext uri="{BB962C8B-B14F-4D97-AF65-F5344CB8AC3E}">
        <p14:creationId xmlns:p14="http://schemas.microsoft.com/office/powerpoint/2010/main" val="2070967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F16B-CB82-44FC-1AAC-3E641934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85" y="97966"/>
            <a:ext cx="10515600" cy="1116000"/>
          </a:xfrm>
        </p:spPr>
        <p:txBody>
          <a:bodyPr/>
          <a:lstStyle/>
          <a:p>
            <a:r>
              <a:rPr lang="fi-FI" sz="3200" dirty="0"/>
              <a:t>Nettopositio (FB-NTC)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D3D00F-992D-1683-5035-3A0EF62E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368351"/>
            <a:ext cx="11036452" cy="2663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89747C-35CE-83B2-F679-500861CE8531}"/>
              </a:ext>
            </a:extLst>
          </p:cNvPr>
          <p:cNvSpPr txBox="1"/>
          <p:nvPr/>
        </p:nvSpPr>
        <p:spPr>
          <a:xfrm>
            <a:off x="59548" y="136488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2"/>
                </a:solidFill>
              </a:rPr>
              <a:t>NO4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6E6EE3-2574-3E76-37F1-181BD2101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449" y="713528"/>
            <a:ext cx="1613382" cy="751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2422B6-3041-93A6-731E-5C4FB5744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25" y="4127198"/>
            <a:ext cx="11049990" cy="24915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50DFB7-1655-4D20-9DDE-99B8B94D7632}"/>
              </a:ext>
            </a:extLst>
          </p:cNvPr>
          <p:cNvSpPr/>
          <p:nvPr/>
        </p:nvSpPr>
        <p:spPr>
          <a:xfrm>
            <a:off x="7320136" y="1464966"/>
            <a:ext cx="3596290" cy="5182396"/>
          </a:xfrm>
          <a:prstGeom prst="rect">
            <a:avLst/>
          </a:prstGeom>
          <a:solidFill>
            <a:srgbClr val="587A95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EA98E-5EED-7266-30A3-FC25F251242E}"/>
              </a:ext>
            </a:extLst>
          </p:cNvPr>
          <p:cNvSpPr txBox="1"/>
          <p:nvPr/>
        </p:nvSpPr>
        <p:spPr>
          <a:xfrm>
            <a:off x="89025" y="37473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2"/>
                </a:solidFill>
              </a:rPr>
              <a:t>SE1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EA03A80-FAF1-A562-8CCD-603146A3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885" y="6514133"/>
            <a:ext cx="720000" cy="216000"/>
          </a:xfrm>
        </p:spPr>
        <p:txBody>
          <a:bodyPr/>
          <a:lstStyle/>
          <a:p>
            <a:fld id="{CA4A938F-DAA3-4204-AFE3-D04484155789}" type="slidenum">
              <a:rPr lang="fi-FI" smtClean="0"/>
              <a:t>23</a:t>
            </a:fld>
            <a:endParaRPr lang="fi-FI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0794BF-CED3-FC3A-427B-EABC66072BE8}"/>
              </a:ext>
            </a:extLst>
          </p:cNvPr>
          <p:cNvSpPr txBox="1">
            <a:spLocks/>
          </p:cNvSpPr>
          <p:nvPr/>
        </p:nvSpPr>
        <p:spPr>
          <a:xfrm>
            <a:off x="4079776" y="6514133"/>
            <a:ext cx="4680520" cy="680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3850" indent="-32385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64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1008000" indent="-324000" algn="l" defTabSz="914400" rtl="0" eaLnBrk="1" latinLnBrk="0" hangingPunct="1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Nettopositio= tuotanto-kulutus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4C70A7-225A-06EB-9E24-85A76D165100}"/>
              </a:ext>
            </a:extLst>
          </p:cNvPr>
          <p:cNvSpPr/>
          <p:nvPr/>
        </p:nvSpPr>
        <p:spPr>
          <a:xfrm>
            <a:off x="11268485" y="6165304"/>
            <a:ext cx="732171" cy="564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</p:spTree>
    <p:extLst>
      <p:ext uri="{BB962C8B-B14F-4D97-AF65-F5344CB8AC3E}">
        <p14:creationId xmlns:p14="http://schemas.microsoft.com/office/powerpoint/2010/main" val="259541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342E-C09E-3630-9B6F-871EFBB9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</p:spTree>
    <p:extLst>
      <p:ext uri="{BB962C8B-B14F-4D97-AF65-F5344CB8AC3E}">
        <p14:creationId xmlns:p14="http://schemas.microsoft.com/office/powerpoint/2010/main" val="169308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DE30-3976-F006-E631-0BDED33B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Poimintoja tuloksista tarkastellulla ajanjaksolla (12.12. – 12.3.2023)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1AE8F-E5BB-9F27-9C99-5BE52C74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320"/>
            <a:ext cx="10946432" cy="4464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i-FI" b="1" dirty="0" err="1"/>
              <a:t>Flow-basedin</a:t>
            </a:r>
            <a:r>
              <a:rPr lang="fi-FI" b="1" dirty="0"/>
              <a:t> markkinahyöty Pohjoismaissa on positiivinen (n. 87 M€).</a:t>
            </a:r>
          </a:p>
          <a:p>
            <a:pPr marL="667050" lvl="3" indent="-342900"/>
            <a:r>
              <a:rPr lang="fi-FI" dirty="0"/>
              <a:t>Hyötyyn on vaikuttanut esimerkiksi kertyneet pullonkaulatulot sekä NO4 ja SE2-SE3 tilanne</a:t>
            </a:r>
          </a:p>
          <a:p>
            <a:pPr marL="342900" indent="-342900">
              <a:buFont typeface="+mj-lt"/>
              <a:buAutoNum type="arabicPeriod"/>
            </a:pPr>
            <a:r>
              <a:rPr lang="fi-FI" b="1" dirty="0"/>
              <a:t>Rinnakkaisajot osoittavat kapasiteetinlaskentamenetelmän vaihtamisen markkinavaikutukset.</a:t>
            </a:r>
          </a:p>
          <a:p>
            <a:pPr marL="667050" lvl="3" indent="-342900"/>
            <a:r>
              <a:rPr lang="fi-FI" dirty="0"/>
              <a:t>Simuloinnit eivät huomioi esimerkiksi markkinatoimijoiden tarjouskäyttäytymisen muutoksia.</a:t>
            </a:r>
          </a:p>
          <a:p>
            <a:pPr lvl="3"/>
            <a:r>
              <a:rPr lang="fi-FI" dirty="0"/>
              <a:t>Tarkastelujaksoon on paljon vaikuttanut esim. NO4-tarjousalueen tuotanto. </a:t>
            </a:r>
          </a:p>
          <a:p>
            <a:pPr marL="342900" indent="-342900">
              <a:buFont typeface="+mj-lt"/>
              <a:buAutoNum type="arabicPeriod"/>
            </a:pPr>
            <a:r>
              <a:rPr lang="fi-FI" b="1" dirty="0" err="1"/>
              <a:t>Flow-based</a:t>
            </a:r>
            <a:r>
              <a:rPr lang="fi-FI" b="1" dirty="0"/>
              <a:t> on nostanut vähän Suomen aluehintaa.</a:t>
            </a:r>
          </a:p>
          <a:p>
            <a:pPr marL="342900" indent="-342900">
              <a:buFont typeface="+mj-lt"/>
              <a:buAutoNum type="arabicPeriod"/>
            </a:pPr>
            <a:r>
              <a:rPr lang="fi-FI" b="1" dirty="0" err="1"/>
              <a:t>Flow-basedin</a:t>
            </a:r>
            <a:r>
              <a:rPr lang="fi-FI" b="1" dirty="0"/>
              <a:t> vaikutus Suomen kokonaismarkkinahyötyyn on pieni, mutta sen jakautuminen kääntyy tuottajien eduksi kuluttajien ja pullonkaulatulojen kustannuksella.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27AD-2799-624B-E6D8-1FF6EA52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B9BFB-F188-B06C-87FB-776D33B2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5380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034CEB-EE42-A3D1-1270-2E7C9FA13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Pohjoismainen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4B7E4C-830E-0D28-315B-D615183CE7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i-FI" sz="1600" dirty="0" err="1"/>
              <a:t>Flow</a:t>
            </a:r>
            <a:r>
              <a:rPr lang="fi-FI" sz="1600" dirty="0"/>
              <a:t> </a:t>
            </a:r>
            <a:r>
              <a:rPr lang="fi-FI" sz="1600" dirty="0" err="1"/>
              <a:t>based</a:t>
            </a:r>
            <a:r>
              <a:rPr lang="fi-FI" sz="1600" dirty="0"/>
              <a:t> kapasiteetit (PTDF, RAM) 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hlinkClick r:id="rId2"/>
              </a:rPr>
              <a:t>https://test-publicationtool.jao.eu/nordic</a:t>
            </a:r>
            <a:endParaRPr lang="fi-FI" sz="1600" dirty="0"/>
          </a:p>
          <a:p>
            <a:pPr marL="0" indent="0">
              <a:lnSpc>
                <a:spcPct val="100000"/>
              </a:lnSpc>
              <a:buNone/>
            </a:pPr>
            <a:r>
              <a:rPr lang="fi-FI" sz="1600" dirty="0"/>
              <a:t>Markkinasimulaatioiden tulokset ja viikkoraportit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hlinkClick r:id="rId3"/>
              </a:rPr>
              <a:t>https://nordic-rsc.net/flow-based/simulation-results/</a:t>
            </a:r>
            <a:r>
              <a:rPr lang="fi-FI" sz="16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 dirty="0"/>
              <a:t>Pohjoismainen uutiskirje</a:t>
            </a:r>
          </a:p>
          <a:p>
            <a:pPr>
              <a:lnSpc>
                <a:spcPct val="100000"/>
              </a:lnSpc>
            </a:pPr>
            <a:r>
              <a:rPr lang="fi-FI" sz="16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Updates</a:t>
            </a:r>
            <a:r>
              <a:rPr lang="fi-FI" sz="16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fi-FI" sz="16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newsletter</a:t>
            </a:r>
            <a:r>
              <a:rPr lang="fi-FI" sz="16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Nordic </a:t>
            </a:r>
            <a:r>
              <a:rPr lang="fi-FI" sz="16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Regional</a:t>
            </a:r>
            <a:r>
              <a:rPr lang="fi-FI" sz="16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Security </a:t>
            </a:r>
            <a:r>
              <a:rPr lang="fi-FI" sz="1600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Coordinator</a:t>
            </a:r>
            <a:r>
              <a:rPr lang="fi-FI" sz="16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(nordic-rcc.net)</a:t>
            </a:r>
            <a:endParaRPr lang="fi-FI" sz="16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1600" dirty="0"/>
              <a:t>Pohjoismaiset sidosryhmätilaisuudet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3.5.2023 (Oslo tai Teams). </a:t>
            </a:r>
            <a:br>
              <a:rPr lang="fi-FI" sz="1600" dirty="0"/>
            </a:br>
            <a:r>
              <a:rPr lang="fi-FI" sz="1600" dirty="0"/>
              <a:t>Ilmoittautuminen Nordic </a:t>
            </a:r>
            <a:r>
              <a:rPr lang="fi-FI" sz="1600" dirty="0" err="1"/>
              <a:t>RCC:n</a:t>
            </a:r>
            <a:r>
              <a:rPr lang="fi-FI" sz="1600" dirty="0"/>
              <a:t> nettisivujen kautta.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600" dirty="0"/>
          </a:p>
          <a:p>
            <a:pPr>
              <a:lnSpc>
                <a:spcPct val="100000"/>
              </a:lnSpc>
            </a:pPr>
            <a:endParaRPr lang="fi-FI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AE48B9-EC93-8E44-DA4F-C5B7C6228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Kansallinen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836300-908B-0DEC-07AB-C161D878FD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i-FI" sz="1600" dirty="0"/>
              <a:t>Markkinasimulaatioiden tuloksia Suomen näkökulmasta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Siirtokapasiteetin jakamisen uudistus – Fingrid</a:t>
            </a:r>
            <a:endParaRPr lang="fi-FI" sz="16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1600" dirty="0"/>
              <a:t>Kansalliset sidosryhmätilaisuudet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Noin kuukauden välein keväällä 2023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Seuraava tilaisuus 12.5. klo 13.00 – 14.00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 dirty="0"/>
              <a:t>Kokouskutsut kansallisiin sidosryhmätilaisuuksiin voi pyytää </a:t>
            </a:r>
            <a:r>
              <a:rPr lang="fi-FI" sz="1600" dirty="0" err="1"/>
              <a:t>ao</a:t>
            </a:r>
            <a:r>
              <a:rPr lang="fi-FI" sz="1600" dirty="0"/>
              <a:t> osoitteesta. Yhteystietoja käytetään </a:t>
            </a:r>
            <a:r>
              <a:rPr lang="fi-FI" sz="1600" dirty="0" err="1"/>
              <a:t>flow</a:t>
            </a:r>
            <a:r>
              <a:rPr lang="fi-FI" sz="1600" dirty="0"/>
              <a:t> </a:t>
            </a:r>
            <a:r>
              <a:rPr lang="fi-FI" sz="1600" dirty="0" err="1"/>
              <a:t>based</a:t>
            </a:r>
            <a:r>
              <a:rPr lang="fi-FI" sz="1600" dirty="0"/>
              <a:t> projektin ajankohtaisista asioista ja sidosryhmätilaisuuksista viestimiseen.*</a:t>
            </a:r>
          </a:p>
          <a:p>
            <a:pPr>
              <a:lnSpc>
                <a:spcPct val="100000"/>
              </a:lnSpc>
            </a:pPr>
            <a:r>
              <a:rPr lang="fi-FI" sz="1600" dirty="0">
                <a:hlinkClick r:id="rId6"/>
              </a:rPr>
              <a:t>flowbased@fingrid.fi</a:t>
            </a:r>
            <a:endParaRPr lang="fi-FI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C12E2-4000-804E-952D-A9365F6C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470E33-9384-424E-51AE-07C6CDCC2817}"/>
              </a:ext>
            </a:extLst>
          </p:cNvPr>
          <p:cNvSpPr txBox="1"/>
          <p:nvPr/>
        </p:nvSpPr>
        <p:spPr>
          <a:xfrm>
            <a:off x="4295800" y="6424451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*</a:t>
            </a:r>
            <a:r>
              <a:rPr lang="fi-FI" sz="1100" dirty="0"/>
              <a:t>Lisätietoja henkilötietojen käsittelystä, kts. </a:t>
            </a:r>
            <a:r>
              <a:rPr lang="fi-FI" sz="1100" dirty="0" err="1">
                <a:effectLst/>
                <a:hlinkClick r:id="rId7" tooltip="https://www.fingrid.fi/tietosuojaselosteet/"/>
              </a:rPr>
              <a:t>Fingridin</a:t>
            </a:r>
            <a:r>
              <a:rPr lang="fi-FI" sz="1100" dirty="0">
                <a:effectLst/>
                <a:hlinkClick r:id="rId7" tooltip="https://www.fingrid.fi/tietosuojaselosteet/"/>
              </a:rPr>
              <a:t> asiakas- yhteistyökumppani- ja </a:t>
            </a:r>
            <a:r>
              <a:rPr lang="fi-FI" sz="1100" dirty="0" err="1">
                <a:effectLst/>
                <a:hlinkClick r:id="rId7" tooltip="https://www.fingrid.fi/tietosuojaselosteet/"/>
              </a:rPr>
              <a:t>viesintärekisterin</a:t>
            </a:r>
            <a:r>
              <a:rPr lang="fi-FI" sz="1100" dirty="0">
                <a:effectLst/>
                <a:hlinkClick r:id="rId7" tooltip="https://www.fingrid.fi/tietosuojaselosteet/"/>
              </a:rPr>
              <a:t> tietosuojaseloste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47257-E073-0BEB-DBB9-FB675A91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D8751-E2E9-02FD-8F42-A32D1879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668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336624-A68D-468C-9080-F4F48614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565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04397-4076-6B02-CADD-063E5D23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Johdanto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AD4BC-596C-BB06-1DCE-EE155382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95" y="1684420"/>
            <a:ext cx="6288468" cy="4449816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fi-FI" sz="1600" dirty="0" err="1"/>
              <a:t>Flow-based</a:t>
            </a:r>
            <a:r>
              <a:rPr lang="fi-FI" sz="1600" dirty="0"/>
              <a:t> –menetelmä on sähkön siirtoihin perustuva menetelmä markkinoille annettavan kapasiteetin määrittämiseksi.</a:t>
            </a:r>
          </a:p>
          <a:p>
            <a:pPr lvl="3">
              <a:lnSpc>
                <a:spcPct val="100000"/>
              </a:lnSpc>
            </a:pPr>
            <a:r>
              <a:rPr lang="fi-FI" sz="1600" dirty="0"/>
              <a:t>Sähkön fyysinen reitti ≠ kaupallinen reitti.</a:t>
            </a:r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fi-FI" sz="1600" dirty="0"/>
              <a:t>Perustuu yhteiseen verkkomalliin ja optimointiin, jossa kansantaloudellinen hyöty maksimoidaan tekniset reunaehdot (kriittiset verkkoelementit) huomioiden.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Taustalla on vaatimus EU:n verkkosääntöjen käyttöönotosta; yhtenäiset menetelmät ja markkinat Euroopassa. </a:t>
            </a:r>
          </a:p>
          <a:p>
            <a:pPr>
              <a:lnSpc>
                <a:spcPct val="100000"/>
              </a:lnSpc>
            </a:pPr>
            <a:r>
              <a:rPr lang="fi-FI" sz="1600" dirty="0" err="1"/>
              <a:t>Flow-based</a:t>
            </a:r>
            <a:r>
              <a:rPr lang="fi-FI" sz="1600" dirty="0"/>
              <a:t> –menetelmän odotetaan tehostavan siirtoverkkojen käyttöä ja lisäävän kaupankäyntimahdollisuuksia rajat ylittävässä sähkökaupassa.</a:t>
            </a:r>
          </a:p>
          <a:p>
            <a:pPr lvl="0">
              <a:lnSpc>
                <a:spcPct val="100000"/>
              </a:lnSpc>
            </a:pPr>
            <a:r>
              <a:rPr lang="fi-FI" sz="1600" dirty="0"/>
              <a:t>Pohjoismaissa </a:t>
            </a:r>
            <a:r>
              <a:rPr lang="fi-FI" sz="1600" dirty="0" err="1"/>
              <a:t>flow-based</a:t>
            </a:r>
            <a:r>
              <a:rPr lang="fi-FI" sz="1600" dirty="0"/>
              <a:t> –menetelmä otetaan käyttöön ensin sähkön vuorokausimarkkinoilla. Manner-Euroopassa vastaava menetelmä on jo käytössä.</a:t>
            </a:r>
          </a:p>
          <a:p>
            <a:pPr>
              <a:lnSpc>
                <a:spcPct val="100000"/>
              </a:lnSpc>
            </a:pPr>
            <a:endParaRPr lang="fi-FI" sz="1600" dirty="0"/>
          </a:p>
          <a:p>
            <a:pPr lvl="0">
              <a:lnSpc>
                <a:spcPct val="100000"/>
              </a:lnSpc>
            </a:pPr>
            <a:endParaRPr lang="fi-FI" sz="1600" dirty="0"/>
          </a:p>
          <a:p>
            <a:pPr lvl="0">
              <a:lnSpc>
                <a:spcPct val="100000"/>
              </a:lnSpc>
            </a:pPr>
            <a:endParaRPr lang="fi-FI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36CC1-B2BC-CB00-BC0B-9C4E0A30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A3A8C-7910-D89F-72A0-77D16DC3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3</a:t>
            </a:fld>
            <a:endParaRPr lang="fi-FI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5FC069-DF9E-07CE-D714-CEE233E6E67C}"/>
              </a:ext>
            </a:extLst>
          </p:cNvPr>
          <p:cNvSpPr/>
          <p:nvPr/>
        </p:nvSpPr>
        <p:spPr>
          <a:xfrm>
            <a:off x="9876433" y="148714"/>
            <a:ext cx="2163547" cy="1673554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 err="1">
                <a:solidFill>
                  <a:schemeClr val="tx1"/>
                </a:solidFill>
              </a:rPr>
              <a:t>Flow-based</a:t>
            </a:r>
            <a:r>
              <a:rPr lang="fi-FI" sz="1400" b="1" dirty="0">
                <a:solidFill>
                  <a:schemeClr val="tx1"/>
                </a:solidFill>
              </a:rPr>
              <a:t> menetelmä </a:t>
            </a:r>
            <a:br>
              <a:rPr lang="fi-FI" sz="1400" b="1" dirty="0">
                <a:solidFill>
                  <a:schemeClr val="tx1"/>
                </a:solidFill>
              </a:rPr>
            </a:br>
            <a:endParaRPr lang="fi-FI" sz="1400" b="1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Markkinoille ilmoitetaan myös tarjousalueiden riippuvuudet sekä </a:t>
            </a:r>
            <a:r>
              <a:rPr lang="fi-FI" sz="1400" dirty="0">
                <a:solidFill>
                  <a:schemeClr val="accent6"/>
                </a:solidFill>
              </a:rPr>
              <a:t>tarjousalueiden sisäiset rajoitteet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600F176-7884-8F8E-56D6-E6E419229D3B}"/>
              </a:ext>
            </a:extLst>
          </p:cNvPr>
          <p:cNvSpPr/>
          <p:nvPr/>
        </p:nvSpPr>
        <p:spPr>
          <a:xfrm>
            <a:off x="7575996" y="148715"/>
            <a:ext cx="2163546" cy="1684172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Nykyinen </a:t>
            </a:r>
            <a:br>
              <a:rPr lang="fi-FI" sz="1400" b="1" dirty="0">
                <a:solidFill>
                  <a:schemeClr val="tx1"/>
                </a:solidFill>
              </a:rPr>
            </a:br>
            <a:r>
              <a:rPr lang="fi-FI" sz="1400" b="1" dirty="0">
                <a:solidFill>
                  <a:schemeClr val="tx1"/>
                </a:solidFill>
              </a:rPr>
              <a:t>NTC-menetelmä </a:t>
            </a:r>
            <a:br>
              <a:rPr lang="fi-FI" sz="1400" b="1" dirty="0">
                <a:solidFill>
                  <a:schemeClr val="tx1"/>
                </a:solidFill>
              </a:rPr>
            </a:br>
            <a:r>
              <a:rPr lang="fi-FI" sz="1400" b="1" dirty="0">
                <a:solidFill>
                  <a:schemeClr val="tx1"/>
                </a:solidFill>
              </a:rPr>
              <a:t>(Net </a:t>
            </a:r>
            <a:r>
              <a:rPr lang="fi-FI" sz="1400" b="1" dirty="0" err="1">
                <a:solidFill>
                  <a:schemeClr val="tx1"/>
                </a:solidFill>
              </a:rPr>
              <a:t>Transfer</a:t>
            </a:r>
            <a:r>
              <a:rPr lang="fi-FI" sz="1400" b="1" dirty="0">
                <a:solidFill>
                  <a:schemeClr val="tx1"/>
                </a:solidFill>
              </a:rPr>
              <a:t> </a:t>
            </a:r>
            <a:r>
              <a:rPr lang="fi-FI" sz="1400" b="1" dirty="0" err="1">
                <a:solidFill>
                  <a:schemeClr val="tx1"/>
                </a:solidFill>
              </a:rPr>
              <a:t>Capacity</a:t>
            </a:r>
            <a:r>
              <a:rPr lang="fi-FI" sz="1400" b="1" dirty="0">
                <a:solidFill>
                  <a:schemeClr val="tx1"/>
                </a:solidFill>
              </a:rPr>
              <a:t>)</a:t>
            </a:r>
            <a:br>
              <a:rPr lang="fi-FI" sz="1600" b="1" dirty="0">
                <a:solidFill>
                  <a:schemeClr val="tx1"/>
                </a:solidFill>
              </a:rPr>
            </a:br>
            <a:endParaRPr lang="fi-FI" sz="1600" b="1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Markkinoille ilmoitetaan </a:t>
            </a:r>
            <a:r>
              <a:rPr lang="fi-FI" sz="1400" dirty="0">
                <a:solidFill>
                  <a:schemeClr val="accent4"/>
                </a:solidFill>
              </a:rPr>
              <a:t>rajasiirtokapasiteetit</a:t>
            </a:r>
            <a:r>
              <a:rPr lang="fi-FI" sz="1400" dirty="0">
                <a:solidFill>
                  <a:schemeClr val="tx1"/>
                </a:solidFill>
              </a:rPr>
              <a:t> tarjousalueiden välillä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142990-1E5A-8238-1578-D340C2052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1861575"/>
            <a:ext cx="3337984" cy="42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04397-4076-6B02-CADD-063E5D23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AD4BC-596C-BB06-1DCE-EE155382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94" y="1684420"/>
            <a:ext cx="9318261" cy="44498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Kolmen kuukauden (12.12.2022 – 12.3.2023) ulkoisten rinnakkaisajojen tarkastelujakso on päättynyt </a:t>
            </a:r>
          </a:p>
          <a:p>
            <a:pPr lvl="3">
              <a:lnSpc>
                <a:spcPct val="100000"/>
              </a:lnSpc>
            </a:pPr>
            <a:r>
              <a:rPr lang="fi-FI" dirty="0"/>
              <a:t>Tulosten viikkoraportit on julkaistu Nordic </a:t>
            </a:r>
            <a:r>
              <a:rPr lang="fi-FI" dirty="0" err="1"/>
              <a:t>RCC:n</a:t>
            </a:r>
            <a:r>
              <a:rPr lang="fi-FI" dirty="0"/>
              <a:t> sivuilla</a:t>
            </a:r>
          </a:p>
          <a:p>
            <a:pPr>
              <a:lnSpc>
                <a:spcPct val="100000"/>
              </a:lnSpc>
            </a:pPr>
            <a:r>
              <a:rPr lang="fi-FI" dirty="0"/>
              <a:t>Pohjoismaiset kantaverkkoyhtiöt kirjoittavat tarkastelujakson tuloksista raportin, joka toimitetaan sääntelyviranomaisille arvioitavaksi.</a:t>
            </a:r>
          </a:p>
          <a:p>
            <a:pPr lvl="3">
              <a:lnSpc>
                <a:spcPct val="100000"/>
              </a:lnSpc>
            </a:pPr>
            <a:r>
              <a:rPr lang="fi-FI" dirty="0"/>
              <a:t>Arvio menetelmän käytettävyydestä perustuu sääntelyviranomaisten määrittämiin avaintulosmittareihin (KPI)</a:t>
            </a:r>
          </a:p>
          <a:p>
            <a:pPr lvl="3">
              <a:lnSpc>
                <a:spcPct val="100000"/>
              </a:lnSpc>
            </a:pPr>
            <a:r>
              <a:rPr lang="fi-FI" dirty="0"/>
              <a:t>Raportista järjestetään sidosryhmille </a:t>
            </a:r>
            <a:r>
              <a:rPr lang="fi-FI" b="1" dirty="0"/>
              <a:t>julkinen kuuleminen 17.4. -  17.5</a:t>
            </a:r>
            <a:r>
              <a:rPr lang="fi-FI" dirty="0"/>
              <a:t>.</a:t>
            </a:r>
          </a:p>
          <a:p>
            <a:pPr lvl="3">
              <a:lnSpc>
                <a:spcPct val="100000"/>
              </a:lnSpc>
            </a:pPr>
            <a:endParaRPr lang="fi-FI" dirty="0"/>
          </a:p>
          <a:p>
            <a:pPr lvl="0">
              <a:lnSpc>
                <a:spcPct val="100000"/>
              </a:lnSpc>
            </a:pPr>
            <a:r>
              <a:rPr lang="fi-FI" dirty="0"/>
              <a:t>Ulkoisia rinnakkaisajoja jatketaan vähintään 6 kuukautta viranomaisarvioinnin jälkeen</a:t>
            </a:r>
          </a:p>
          <a:p>
            <a:pPr marL="324000" lvl="3" indent="0">
              <a:lnSpc>
                <a:spcPct val="100000"/>
              </a:lnSpc>
              <a:buNone/>
            </a:pP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Aikaisin mahdollinen aikaikkuna menetelmän käyttöönotolle on Q1 /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36CC1-B2BC-CB00-BC0B-9C4E0A30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A3A8C-7910-D89F-72A0-77D16DC3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404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15DA-8380-7BB4-99B4-31A093DE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 kuukauden tulosten arviointijakso</a:t>
            </a:r>
          </a:p>
        </p:txBody>
      </p:sp>
      <p:sp>
        <p:nvSpPr>
          <p:cNvPr id="102" name="OTLSHAPE_TB_00000000000000000000000000000000_LeftEndCaps">
            <a:extLst>
              <a:ext uri="{FF2B5EF4-FFF2-40B4-BE49-F238E27FC236}">
                <a16:creationId xmlns:a16="http://schemas.microsoft.com/office/drawing/2014/main" id="{1D47A7F0-D5E3-A20C-7DB0-4C5D4BE3B1B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4000" y="2306782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fi-FI" b="1" spc="-44" dirty="0">
                <a:solidFill>
                  <a:srgbClr val="ED7D31"/>
                </a:solidFill>
                <a:latin typeface="Calibri" panose="020F0502020204030204" pitchFamily="34" charset="0"/>
              </a:rPr>
              <a:t>2022</a:t>
            </a:r>
          </a:p>
        </p:txBody>
      </p:sp>
      <p:sp>
        <p:nvSpPr>
          <p:cNvPr id="103" name="OTLSHAPE_TB_00000000000000000000000000000000_RightEndCaps">
            <a:extLst>
              <a:ext uri="{FF2B5EF4-FFF2-40B4-BE49-F238E27FC236}">
                <a16:creationId xmlns:a16="http://schemas.microsoft.com/office/drawing/2014/main" id="{B34D66D2-84B6-82EE-EEE8-5049FD6A8C7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474534" y="2306782"/>
            <a:ext cx="44961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fi-FI" b="1" spc="-44" dirty="0">
                <a:solidFill>
                  <a:srgbClr val="ED7D31"/>
                </a:solidFill>
                <a:latin typeface="Calibri" panose="020F0502020204030204" pitchFamily="34" charset="0"/>
              </a:rPr>
              <a:t>2023</a:t>
            </a:r>
          </a:p>
        </p:txBody>
      </p:sp>
      <p:cxnSp>
        <p:nvCxnSpPr>
          <p:cNvPr id="104" name="OTLSHAPE_M_f2906baa0b804c0eb27a3f7226a3b50b_Connector1">
            <a:extLst>
              <a:ext uri="{FF2B5EF4-FFF2-40B4-BE49-F238E27FC236}">
                <a16:creationId xmlns:a16="http://schemas.microsoft.com/office/drawing/2014/main" id="{FD61667B-58C6-84CE-4A6C-748F363AA726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0393346" y="1702474"/>
            <a:ext cx="0" cy="553339"/>
          </a:xfrm>
          <a:prstGeom prst="line">
            <a:avLst/>
          </a:prstGeom>
          <a:noFill/>
          <a:ln w="5443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5" name="OTLSHAPE_M_9a4aa12df9a942f2b3ef00e4d85ffcbe_Connector1">
            <a:extLst>
              <a:ext uri="{FF2B5EF4-FFF2-40B4-BE49-F238E27FC236}">
                <a16:creationId xmlns:a16="http://schemas.microsoft.com/office/drawing/2014/main" id="{82E796E2-A55C-5B7B-71FC-29CA7D468A6B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1518250" y="1807291"/>
            <a:ext cx="0" cy="448522"/>
          </a:xfrm>
          <a:prstGeom prst="line">
            <a:avLst/>
          </a:prstGeom>
          <a:noFill/>
          <a:ln w="5443" cap="flat" cmpd="sng" algn="ctr">
            <a:solidFill>
              <a:srgbClr val="1F497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7" name="OTLSHAPE_TB_00000000000000000000000000000000_ScaleContainer">
            <a:extLst>
              <a:ext uri="{FF2B5EF4-FFF2-40B4-BE49-F238E27FC236}">
                <a16:creationId xmlns:a16="http://schemas.microsoft.com/office/drawing/2014/main" id="{73A8328B-CBB2-9EE7-37D8-1D91DF2EA7F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4465" y="2255813"/>
            <a:ext cx="10515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10000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TLSHAPE_TB_00000000000000000000000000000000_ElapsedTime">
            <a:extLst>
              <a:ext uri="{FF2B5EF4-FFF2-40B4-BE49-F238E27FC236}">
                <a16:creationId xmlns:a16="http://schemas.microsoft.com/office/drawing/2014/main" id="{9EC4C9B2-4B0F-D326-BC0B-4BEAA254A1F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44465" y="2255813"/>
            <a:ext cx="1515054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254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TLSHAPE_TB_00000000000000000000000000000000_TimescaleInterval1">
            <a:extLst>
              <a:ext uri="{FF2B5EF4-FFF2-40B4-BE49-F238E27FC236}">
                <a16:creationId xmlns:a16="http://schemas.microsoft.com/office/drawing/2014/main" id="{A1B35707-51F4-B3BB-6A2C-2BD5E2B551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73065" y="2353286"/>
            <a:ext cx="23724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>
              <a:defRPr/>
            </a:pPr>
            <a:r>
              <a:rPr lang="fi-FI" sz="1200" spc="-22" dirty="0">
                <a:solidFill>
                  <a:prstClr val="white"/>
                </a:solidFill>
                <a:latin typeface="Calibri" panose="020F0502020204030204" pitchFamily="34" charset="0"/>
              </a:rPr>
              <a:t>Joulukuu</a:t>
            </a:r>
          </a:p>
        </p:txBody>
      </p:sp>
      <p:sp>
        <p:nvSpPr>
          <p:cNvPr id="110" name="OTLSHAPE_TB_00000000000000000000000000000000_TimescaleInterval2">
            <a:extLst>
              <a:ext uri="{FF2B5EF4-FFF2-40B4-BE49-F238E27FC236}">
                <a16:creationId xmlns:a16="http://schemas.microsoft.com/office/drawing/2014/main" id="{12FBE616-0440-ECA8-0BBE-1CD64EEFE33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370839" y="2353286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i-FI" sz="1200" spc="-20" dirty="0">
                <a:solidFill>
                  <a:prstClr val="white"/>
                </a:solidFill>
                <a:latin typeface="Calibri" panose="020F0502020204030204" pitchFamily="34" charset="0"/>
              </a:rPr>
              <a:t>2023</a:t>
            </a:r>
          </a:p>
          <a:p>
            <a:r>
              <a:rPr lang="fi-FI" sz="1200" spc="-20" dirty="0">
                <a:solidFill>
                  <a:prstClr val="white"/>
                </a:solidFill>
                <a:latin typeface="Calibri" panose="020F0502020204030204" pitchFamily="34" charset="0"/>
              </a:rPr>
              <a:t>Tammikuu</a:t>
            </a:r>
          </a:p>
        </p:txBody>
      </p:sp>
      <p:sp>
        <p:nvSpPr>
          <p:cNvPr id="111" name="OTLSHAPE_TB_00000000000000000000000000000000_TimescaleInterval3">
            <a:extLst>
              <a:ext uri="{FF2B5EF4-FFF2-40B4-BE49-F238E27FC236}">
                <a16:creationId xmlns:a16="http://schemas.microsoft.com/office/drawing/2014/main" id="{7A51317D-23A5-449D-AF77-17F7D27E473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668613" y="2353286"/>
            <a:ext cx="225383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i-FI" sz="1200" spc="-18" dirty="0">
                <a:solidFill>
                  <a:prstClr val="white"/>
                </a:solidFill>
                <a:latin typeface="Calibri" panose="020F0502020204030204" pitchFamily="34" charset="0"/>
              </a:rPr>
              <a:t>Helmikuu</a:t>
            </a:r>
          </a:p>
        </p:txBody>
      </p:sp>
      <p:sp>
        <p:nvSpPr>
          <p:cNvPr id="112" name="OTLSHAPE_TB_00000000000000000000000000000000_TimescaleInterval4">
            <a:extLst>
              <a:ext uri="{FF2B5EF4-FFF2-40B4-BE49-F238E27FC236}">
                <a16:creationId xmlns:a16="http://schemas.microsoft.com/office/drawing/2014/main" id="{2EAF4395-A52E-A157-9E71-C885E2F0ECC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840795" y="2353286"/>
            <a:ext cx="25577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i-FI" sz="1200" spc="-18" dirty="0">
                <a:solidFill>
                  <a:prstClr val="white"/>
                </a:solidFill>
                <a:latin typeface="Calibri" panose="020F0502020204030204" pitchFamily="34" charset="0"/>
              </a:rPr>
              <a:t>Maaliskuu</a:t>
            </a:r>
          </a:p>
        </p:txBody>
      </p:sp>
      <p:sp>
        <p:nvSpPr>
          <p:cNvPr id="113" name="OTLSHAPE_TB_00000000000000000000000000000000_TimescaleInterval5">
            <a:extLst>
              <a:ext uri="{FF2B5EF4-FFF2-40B4-BE49-F238E27FC236}">
                <a16:creationId xmlns:a16="http://schemas.microsoft.com/office/drawing/2014/main" id="{2C0169F4-ED46-1268-8B1E-071F8A9D400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138568" y="2353286"/>
            <a:ext cx="22281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i-FI" sz="1200" spc="-18" dirty="0">
                <a:solidFill>
                  <a:prstClr val="white"/>
                </a:solidFill>
                <a:latin typeface="Calibri" panose="020F0502020204030204" pitchFamily="34" charset="0"/>
              </a:rPr>
              <a:t>Huhtikuu</a:t>
            </a:r>
          </a:p>
        </p:txBody>
      </p:sp>
      <p:sp>
        <p:nvSpPr>
          <p:cNvPr id="114" name="OTLSHAPE_TB_00000000000000000000000000000000_TimescaleInterval6">
            <a:extLst>
              <a:ext uri="{FF2B5EF4-FFF2-40B4-BE49-F238E27FC236}">
                <a16:creationId xmlns:a16="http://schemas.microsoft.com/office/drawing/2014/main" id="{FDA93AE2-3608-78D7-37F6-365A396CD1D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394478" y="2353286"/>
            <a:ext cx="27122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i-FI" sz="1200" spc="-18" dirty="0">
                <a:solidFill>
                  <a:prstClr val="white"/>
                </a:solidFill>
                <a:latin typeface="Calibri" panose="020F0502020204030204" pitchFamily="34" charset="0"/>
              </a:rPr>
              <a:t>Toukokuu</a:t>
            </a:r>
          </a:p>
        </p:txBody>
      </p:sp>
      <p:sp>
        <p:nvSpPr>
          <p:cNvPr id="115" name="OTLSHAPE_TB_00000000000000000000000000000000_TimescaleInterval7">
            <a:extLst>
              <a:ext uri="{FF2B5EF4-FFF2-40B4-BE49-F238E27FC236}">
                <a16:creationId xmlns:a16="http://schemas.microsoft.com/office/drawing/2014/main" id="{B00243D6-E0AB-CB2E-AAE6-E38141E3783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692252" y="2353286"/>
            <a:ext cx="20999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i-FI" sz="1200" spc="-18" dirty="0">
                <a:solidFill>
                  <a:prstClr val="white"/>
                </a:solidFill>
                <a:latin typeface="Calibri" panose="020F0502020204030204" pitchFamily="34" charset="0"/>
              </a:rPr>
              <a:t>Kesäkuu</a:t>
            </a:r>
          </a:p>
        </p:txBody>
      </p:sp>
      <p:sp>
        <p:nvSpPr>
          <p:cNvPr id="116" name="OTLSHAPE_TB_00000000000000000000000000000000_TimescaleInterval8">
            <a:extLst>
              <a:ext uri="{FF2B5EF4-FFF2-40B4-BE49-F238E27FC236}">
                <a16:creationId xmlns:a16="http://schemas.microsoft.com/office/drawing/2014/main" id="{CC1383F6-5432-7516-7BE4-7BB15B1B46E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948162" y="2353286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fi-FI" sz="1200" spc="-20" dirty="0">
                <a:solidFill>
                  <a:prstClr val="white"/>
                </a:solidFill>
                <a:latin typeface="Calibri" panose="020F0502020204030204" pitchFamily="34" charset="0"/>
              </a:rPr>
              <a:t>Heinäkuu</a:t>
            </a:r>
          </a:p>
        </p:txBody>
      </p:sp>
      <p:cxnSp>
        <p:nvCxnSpPr>
          <p:cNvPr id="117" name="OTLSHAPE_TB_00000000000000000000000000000000_Separator1">
            <a:extLst>
              <a:ext uri="{FF2B5EF4-FFF2-40B4-BE49-F238E27FC236}">
                <a16:creationId xmlns:a16="http://schemas.microsoft.com/office/drawing/2014/main" id="{5CA281D2-EA35-68E1-1D27-295CB7CFC0F5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2307338" y="2293913"/>
            <a:ext cx="0" cy="304800"/>
          </a:xfrm>
          <a:prstGeom prst="line">
            <a:avLst/>
          </a:prstGeom>
          <a:noFill/>
          <a:ln w="5443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8" name="OTLSHAPE_TB_00000000000000000000000000000000_Separator2">
            <a:extLst>
              <a:ext uri="{FF2B5EF4-FFF2-40B4-BE49-F238E27FC236}">
                <a16:creationId xmlns:a16="http://schemas.microsoft.com/office/drawing/2014/main" id="{4C9AAA5F-A544-471A-654D-CDA5E3BF9A76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3605112" y="2293913"/>
            <a:ext cx="0" cy="304800"/>
          </a:xfrm>
          <a:prstGeom prst="line">
            <a:avLst/>
          </a:prstGeom>
          <a:noFill/>
          <a:ln w="5443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9" name="OTLSHAPE_TB_00000000000000000000000000000000_Separator3">
            <a:extLst>
              <a:ext uri="{FF2B5EF4-FFF2-40B4-BE49-F238E27FC236}">
                <a16:creationId xmlns:a16="http://schemas.microsoft.com/office/drawing/2014/main" id="{7D00A92A-7F35-67EE-2DEE-B3487A2423F2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4777294" y="2293913"/>
            <a:ext cx="0" cy="304800"/>
          </a:xfrm>
          <a:prstGeom prst="line">
            <a:avLst/>
          </a:prstGeom>
          <a:noFill/>
          <a:ln w="5443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0" name="OTLSHAPE_TB_00000000000000000000000000000000_Separator4">
            <a:extLst>
              <a:ext uri="{FF2B5EF4-FFF2-40B4-BE49-F238E27FC236}">
                <a16:creationId xmlns:a16="http://schemas.microsoft.com/office/drawing/2014/main" id="{844327A6-7A41-68E0-6A26-9894C04A59A2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6075068" y="2293913"/>
            <a:ext cx="0" cy="304800"/>
          </a:xfrm>
          <a:prstGeom prst="line">
            <a:avLst/>
          </a:prstGeom>
          <a:noFill/>
          <a:ln w="5443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1" name="OTLSHAPE_TB_00000000000000000000000000000000_Separator5">
            <a:extLst>
              <a:ext uri="{FF2B5EF4-FFF2-40B4-BE49-F238E27FC236}">
                <a16:creationId xmlns:a16="http://schemas.microsoft.com/office/drawing/2014/main" id="{F2EEE18F-4110-AA2E-84A0-C49AED41FCFD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7330978" y="2293913"/>
            <a:ext cx="0" cy="304800"/>
          </a:xfrm>
          <a:prstGeom prst="line">
            <a:avLst/>
          </a:prstGeom>
          <a:noFill/>
          <a:ln w="5443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2" name="OTLSHAPE_TB_00000000000000000000000000000000_Separator6">
            <a:extLst>
              <a:ext uri="{FF2B5EF4-FFF2-40B4-BE49-F238E27FC236}">
                <a16:creationId xmlns:a16="http://schemas.microsoft.com/office/drawing/2014/main" id="{60E1B9C5-9162-AA2D-BF0F-F0D4D19D8A04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8628752" y="2293913"/>
            <a:ext cx="0" cy="304800"/>
          </a:xfrm>
          <a:prstGeom prst="line">
            <a:avLst/>
          </a:prstGeom>
          <a:noFill/>
          <a:ln w="5443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3" name="OTLSHAPE_TB_00000000000000000000000000000000_Separator7">
            <a:extLst>
              <a:ext uri="{FF2B5EF4-FFF2-40B4-BE49-F238E27FC236}">
                <a16:creationId xmlns:a16="http://schemas.microsoft.com/office/drawing/2014/main" id="{830794E2-378E-DF13-8623-93F52D898A15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9884661" y="2293913"/>
            <a:ext cx="0" cy="304800"/>
          </a:xfrm>
          <a:prstGeom prst="line">
            <a:avLst/>
          </a:prstGeom>
          <a:noFill/>
          <a:ln w="5443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4" name="OTLSHAPE_T_315c8869d92b47e8954d7832f55b8964_Shape">
            <a:extLst>
              <a:ext uri="{FF2B5EF4-FFF2-40B4-BE49-F238E27FC236}">
                <a16:creationId xmlns:a16="http://schemas.microsoft.com/office/drawing/2014/main" id="{1491481A-8E61-6E4D-FBE6-4207E5AEA75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470066" y="3845853"/>
            <a:ext cx="3810000" cy="127000"/>
          </a:xfrm>
          <a:prstGeom prst="roundRect">
            <a:avLst>
              <a:gd name="adj" fmla="val 100000"/>
            </a:avLst>
          </a:prstGeom>
          <a:solidFill>
            <a:srgbClr val="FFC000"/>
          </a:solidFill>
          <a:ln w="254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TLSHAPE_T_21fcbbc285de454a9ae2475483528213_Shape">
            <a:extLst>
              <a:ext uri="{FF2B5EF4-FFF2-40B4-BE49-F238E27FC236}">
                <a16:creationId xmlns:a16="http://schemas.microsoft.com/office/drawing/2014/main" id="{C4B86AAA-803E-3E8E-5F55-FE98DD9FDC06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470066" y="3406856"/>
            <a:ext cx="11811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TLSHAPE_T_16bd7ad2afc544fc8d5d007f3eafd83c_Shape">
            <a:extLst>
              <a:ext uri="{FF2B5EF4-FFF2-40B4-BE49-F238E27FC236}">
                <a16:creationId xmlns:a16="http://schemas.microsoft.com/office/drawing/2014/main" id="{97B5DD44-5971-B48F-CDF1-F8DCEFB2DC0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2642248" y="3406856"/>
            <a:ext cx="14732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TLSHAPE_T_e25bf0d5c79f4301a6f3d6f9d3e900eb_Shape">
            <a:extLst>
              <a:ext uri="{FF2B5EF4-FFF2-40B4-BE49-F238E27FC236}">
                <a16:creationId xmlns:a16="http://schemas.microsoft.com/office/drawing/2014/main" id="{1E421469-08FD-BE24-0478-5EC471968BF6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107476" y="3406856"/>
            <a:ext cx="11811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TLSHAPE_T_098072fbf06b45dcb46c07a211b2154e_Shape">
            <a:extLst>
              <a:ext uri="{FF2B5EF4-FFF2-40B4-BE49-F238E27FC236}">
                <a16:creationId xmlns:a16="http://schemas.microsoft.com/office/drawing/2014/main" id="{F8CB625F-BBA6-8FED-89E4-17EF92F151B6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5279659" y="3406856"/>
            <a:ext cx="11811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TLSHAPE_T_177aceb0b9fd4c2eaeee2649fd7abaea_Shape">
            <a:extLst>
              <a:ext uri="{FF2B5EF4-FFF2-40B4-BE49-F238E27FC236}">
                <a16:creationId xmlns:a16="http://schemas.microsoft.com/office/drawing/2014/main" id="{C1EA1E93-7388-C0A7-4C87-40CC82416309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6451841" y="3406856"/>
            <a:ext cx="14732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TLSHAPE_T_302e83d257164f9e83e2aa53b7c8fa90_Shape">
            <a:extLst>
              <a:ext uri="{FF2B5EF4-FFF2-40B4-BE49-F238E27FC236}">
                <a16:creationId xmlns:a16="http://schemas.microsoft.com/office/drawing/2014/main" id="{E819C2C7-AB73-CEB0-BFAA-E7F57BE99A1F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917069" y="3406856"/>
            <a:ext cx="11811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TLSHAPE_T_9e552fc43fc54718a00c32e70dac072c_Shape">
            <a:extLst>
              <a:ext uri="{FF2B5EF4-FFF2-40B4-BE49-F238E27FC236}">
                <a16:creationId xmlns:a16="http://schemas.microsoft.com/office/drawing/2014/main" id="{D7425B03-043A-DCF1-9094-C5481ED8BF45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4986613" y="4054472"/>
            <a:ext cx="12192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TLSHAPE_T_2f517d3fd3e44e28af64e2944ea1018b_Shape">
            <a:extLst>
              <a:ext uri="{FF2B5EF4-FFF2-40B4-BE49-F238E27FC236}">
                <a16:creationId xmlns:a16="http://schemas.microsoft.com/office/drawing/2014/main" id="{22A7222F-8640-B6E8-1680-E27EB462D230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9089252" y="3406856"/>
            <a:ext cx="13081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TLSHAPE_T_b17d8a808e894dcebcbf8ca956feed84_Shape">
            <a:extLst>
              <a:ext uri="{FF2B5EF4-FFF2-40B4-BE49-F238E27FC236}">
                <a16:creationId xmlns:a16="http://schemas.microsoft.com/office/drawing/2014/main" id="{AB5CDA11-A281-B5F6-C203-5E630FE384DD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6786721" y="4471709"/>
            <a:ext cx="1257300" cy="127000"/>
          </a:xfrm>
          <a:prstGeom prst="roundRect">
            <a:avLst>
              <a:gd name="adj" fmla="val 10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OTLSHAPE_T_71637ae6e6ed4f27a43c4abd06944dad_Shape">
            <a:extLst>
              <a:ext uri="{FF2B5EF4-FFF2-40B4-BE49-F238E27FC236}">
                <a16:creationId xmlns:a16="http://schemas.microsoft.com/office/drawing/2014/main" id="{AE017FE6-0ACD-6398-2E55-95AE3254E015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131087" y="4888947"/>
            <a:ext cx="12573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OTLSHAPE_T_cc54256281414d2b8466ef35e42a7874_Shape">
            <a:extLst>
              <a:ext uri="{FF2B5EF4-FFF2-40B4-BE49-F238E27FC236}">
                <a16:creationId xmlns:a16="http://schemas.microsoft.com/office/drawing/2014/main" id="{EF229B23-BECC-DB94-86DF-FA8C21C7C720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470066" y="3615475"/>
            <a:ext cx="3048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OTLSHAPE_T_f974455e250145d2b733a607a81e4395_Shape">
            <a:extLst>
              <a:ext uri="{FF2B5EF4-FFF2-40B4-BE49-F238E27FC236}">
                <a16:creationId xmlns:a16="http://schemas.microsoft.com/office/drawing/2014/main" id="{8334A4EA-8CAA-355D-5278-C6602F427E33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2056157" y="3615475"/>
            <a:ext cx="3048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TLSHAPE_T_72d1d8959aa1472cac5f6305d177acd8_Shape">
            <a:extLst>
              <a:ext uri="{FF2B5EF4-FFF2-40B4-BE49-F238E27FC236}">
                <a16:creationId xmlns:a16="http://schemas.microsoft.com/office/drawing/2014/main" id="{F24E9AC6-B9B3-96F9-CF77-46186D268623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2349203" y="3615475"/>
            <a:ext cx="3048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TLSHAPE_T_767fe5970d984b5f9b08ab537bca16f6_Shape">
            <a:extLst>
              <a:ext uri="{FF2B5EF4-FFF2-40B4-BE49-F238E27FC236}">
                <a16:creationId xmlns:a16="http://schemas.microsoft.com/office/drawing/2014/main" id="{1CA172DA-DA5D-2FA1-93C5-550EF53CD9B8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2642248" y="3615475"/>
            <a:ext cx="3048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TLSHAPE_T_2a7cfc325bdd4cd7b1d564b101aa51ae_Shape">
            <a:extLst>
              <a:ext uri="{FF2B5EF4-FFF2-40B4-BE49-F238E27FC236}">
                <a16:creationId xmlns:a16="http://schemas.microsoft.com/office/drawing/2014/main" id="{2E0887B0-FAF1-3096-3B1D-F0EF04063FB3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2935294" y="3615475"/>
            <a:ext cx="3048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TLSHAPE_T_feb4ad6471a541379133cc21a5e15043_Shape">
            <a:extLst>
              <a:ext uri="{FF2B5EF4-FFF2-40B4-BE49-F238E27FC236}">
                <a16:creationId xmlns:a16="http://schemas.microsoft.com/office/drawing/2014/main" id="{9642D9C7-348C-D942-9ADC-DC56DC5C7EA1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3228339" y="3615475"/>
            <a:ext cx="3048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TLSHAPE_T_cb6722b42e84440d8288fa6c9f474cc2_Shape">
            <a:extLst>
              <a:ext uri="{FF2B5EF4-FFF2-40B4-BE49-F238E27FC236}">
                <a16:creationId xmlns:a16="http://schemas.microsoft.com/office/drawing/2014/main" id="{2CD5C44F-74EE-1353-8583-B94753FB0B05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3521385" y="3615475"/>
            <a:ext cx="3048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TLSHAPE_T_e35af0d8288d499fb15421dbb6de187e_Shape">
            <a:extLst>
              <a:ext uri="{FF2B5EF4-FFF2-40B4-BE49-F238E27FC236}">
                <a16:creationId xmlns:a16="http://schemas.microsoft.com/office/drawing/2014/main" id="{5B3370CC-2823-30DD-255A-36AD4C9EBF60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3814431" y="3615475"/>
            <a:ext cx="3048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TLSHAPE_T_b8ac48ad74b840d4bbd2b2cda2679cd7_Shape">
            <a:extLst>
              <a:ext uri="{FF2B5EF4-FFF2-40B4-BE49-F238E27FC236}">
                <a16:creationId xmlns:a16="http://schemas.microsoft.com/office/drawing/2014/main" id="{3E4BFFF6-3E52-630D-18C0-DA81A4D175D9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4107476" y="3615475"/>
            <a:ext cx="3048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TLSHAPE_T_c27af12ad07b4c7ea4d0e9d1e3cb7265_Shape">
            <a:extLst>
              <a:ext uri="{FF2B5EF4-FFF2-40B4-BE49-F238E27FC236}">
                <a16:creationId xmlns:a16="http://schemas.microsoft.com/office/drawing/2014/main" id="{AF7E8660-01AC-31A0-9A73-F4C1777A688F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400522" y="3615475"/>
            <a:ext cx="3048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TLSHAPE_T_3aef329039764d62867f27af497b2a95_Shape">
            <a:extLst>
              <a:ext uri="{FF2B5EF4-FFF2-40B4-BE49-F238E27FC236}">
                <a16:creationId xmlns:a16="http://schemas.microsoft.com/office/drawing/2014/main" id="{DB768DEA-EF41-A9D4-2666-67616A7BCA1B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4693567" y="3615475"/>
            <a:ext cx="3048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TLSHAPE_T_ae4f2d42c9a5406a991c61c40b7ff5e4_Shape">
            <a:extLst>
              <a:ext uri="{FF2B5EF4-FFF2-40B4-BE49-F238E27FC236}">
                <a16:creationId xmlns:a16="http://schemas.microsoft.com/office/drawing/2014/main" id="{884ACDD5-363A-79D0-E237-52FCF852BADC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4986613" y="3615475"/>
            <a:ext cx="3048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TLSHAPE_T_adcb9ed04aaa42e7836e267f8a4b72d8_Shape">
            <a:extLst>
              <a:ext uri="{FF2B5EF4-FFF2-40B4-BE49-F238E27FC236}">
                <a16:creationId xmlns:a16="http://schemas.microsoft.com/office/drawing/2014/main" id="{D9E42C67-8FE7-B769-74B9-B3DBE868148B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1763111" y="3615475"/>
            <a:ext cx="304800" cy="170519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TLSHAPE_T_b8c86b5bb3474fa7905cbc1857e72a77_Shape">
            <a:extLst>
              <a:ext uri="{FF2B5EF4-FFF2-40B4-BE49-F238E27FC236}">
                <a16:creationId xmlns:a16="http://schemas.microsoft.com/office/drawing/2014/main" id="{DAF18EB4-ED62-0B13-AF35-67ADBFB7ECFA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4107476" y="4263091"/>
            <a:ext cx="26416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TLSHAPE_T_d8228a31529b41a98a8d2b609f16405c_Shape">
            <a:extLst>
              <a:ext uri="{FF2B5EF4-FFF2-40B4-BE49-F238E27FC236}">
                <a16:creationId xmlns:a16="http://schemas.microsoft.com/office/drawing/2014/main" id="{C747FBD0-F231-FB10-4C05-D12EFAA0E9E7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8084495" y="4680328"/>
            <a:ext cx="10160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TLSHAPE_T_315c8869d92b47e8954d7832f55b8964_JoinedDate">
            <a:extLst>
              <a:ext uri="{FF2B5EF4-FFF2-40B4-BE49-F238E27FC236}">
                <a16:creationId xmlns:a16="http://schemas.microsoft.com/office/drawing/2014/main" id="{B1CC415F-AEB1-6B5F-4AE3-94DDDDA0174A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159615" y="3832409"/>
            <a:ext cx="126515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>
              <a:defRPr/>
            </a:pPr>
            <a:r>
              <a:rPr lang="fi-FI" sz="1000" spc="-2" dirty="0">
                <a:solidFill>
                  <a:srgbClr val="002060"/>
                </a:solidFill>
                <a:latin typeface="Calibri" panose="020F0502020204030204" pitchFamily="34" charset="0"/>
              </a:rPr>
              <a:t>12.12.2022 – 12.3.2023</a:t>
            </a:r>
          </a:p>
        </p:txBody>
      </p:sp>
      <p:sp>
        <p:nvSpPr>
          <p:cNvPr id="151" name="OTLSHAPE_T_315c8869d92b47e8954d7832f55b8964_Title">
            <a:extLst>
              <a:ext uri="{FF2B5EF4-FFF2-40B4-BE49-F238E27FC236}">
                <a16:creationId xmlns:a16="http://schemas.microsoft.com/office/drawing/2014/main" id="{0DE479BD-A8AC-5D6E-2D15-F4C8226C5934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5330429" y="3824715"/>
            <a:ext cx="2859845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fi-FI" sz="1100" b="1" spc="-4" dirty="0">
                <a:solidFill>
                  <a:prstClr val="black"/>
                </a:solidFill>
                <a:latin typeface="Calibri" panose="020F0502020204030204" pitchFamily="34" charset="0"/>
              </a:rPr>
              <a:t>3 kuukauden raportointijakso (viikot 50 - 10)</a:t>
            </a:r>
          </a:p>
        </p:txBody>
      </p:sp>
      <p:sp>
        <p:nvSpPr>
          <p:cNvPr id="152" name="OTLSHAPE_T_21fcbbc285de454a9ae2475483528213_Title">
            <a:extLst>
              <a:ext uri="{FF2B5EF4-FFF2-40B4-BE49-F238E27FC236}">
                <a16:creationId xmlns:a16="http://schemas.microsoft.com/office/drawing/2014/main" id="{77838405-1BC6-5200-E77E-E5135F204C8E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1807815" y="3406856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10" dirty="0" err="1">
                <a:solidFill>
                  <a:prstClr val="white"/>
                </a:solidFill>
                <a:latin typeface="Calibri" panose="020F0502020204030204" pitchFamily="34" charset="0"/>
              </a:rPr>
              <a:t>Month</a:t>
            </a:r>
            <a:r>
              <a:rPr lang="fi-FI" sz="1100" b="1" spc="-10" dirty="0">
                <a:solidFill>
                  <a:prstClr val="white"/>
                </a:solidFill>
                <a:latin typeface="Calibri" panose="020F0502020204030204" pitchFamily="34" charset="0"/>
              </a:rPr>
              <a:t> 1</a:t>
            </a:r>
          </a:p>
        </p:txBody>
      </p:sp>
      <p:sp>
        <p:nvSpPr>
          <p:cNvPr id="153" name="OTLSHAPE_T_16bd7ad2afc544fc8d5d007f3eafd83c_Title">
            <a:extLst>
              <a:ext uri="{FF2B5EF4-FFF2-40B4-BE49-F238E27FC236}">
                <a16:creationId xmlns:a16="http://schemas.microsoft.com/office/drawing/2014/main" id="{E1C2E306-DC17-F38E-AEF7-61C64ECF9D79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3126520" y="3406856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10" dirty="0" err="1">
                <a:solidFill>
                  <a:prstClr val="white"/>
                </a:solidFill>
                <a:latin typeface="Calibri" panose="020F0502020204030204" pitchFamily="34" charset="0"/>
              </a:rPr>
              <a:t>Month</a:t>
            </a:r>
            <a:r>
              <a:rPr lang="fi-FI" sz="1100" b="1" spc="-10" dirty="0">
                <a:solidFill>
                  <a:prstClr val="white"/>
                </a:solidFill>
                <a:latin typeface="Calibri" panose="020F0502020204030204" pitchFamily="34" charset="0"/>
              </a:rPr>
              <a:t> 2</a:t>
            </a:r>
          </a:p>
        </p:txBody>
      </p:sp>
      <p:sp>
        <p:nvSpPr>
          <p:cNvPr id="154" name="OTLSHAPE_T_e25bf0d5c79f4301a6f3d6f9d3e900eb_Title">
            <a:extLst>
              <a:ext uri="{FF2B5EF4-FFF2-40B4-BE49-F238E27FC236}">
                <a16:creationId xmlns:a16="http://schemas.microsoft.com/office/drawing/2014/main" id="{EA02AE95-9184-6DF5-EB64-5F32369E1DCC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4445226" y="3406856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10" dirty="0" err="1">
                <a:solidFill>
                  <a:prstClr val="white"/>
                </a:solidFill>
                <a:latin typeface="Calibri" panose="020F0502020204030204" pitchFamily="34" charset="0"/>
              </a:rPr>
              <a:t>Month</a:t>
            </a:r>
            <a:r>
              <a:rPr lang="fi-FI" sz="1100" b="1" spc="-10" dirty="0">
                <a:solidFill>
                  <a:prstClr val="white"/>
                </a:solidFill>
                <a:latin typeface="Calibri" panose="020F0502020204030204" pitchFamily="34" charset="0"/>
              </a:rPr>
              <a:t> 3</a:t>
            </a:r>
          </a:p>
        </p:txBody>
      </p:sp>
      <p:sp>
        <p:nvSpPr>
          <p:cNvPr id="155" name="OTLSHAPE_T_098072fbf06b45dcb46c07a211b2154e_Title">
            <a:extLst>
              <a:ext uri="{FF2B5EF4-FFF2-40B4-BE49-F238E27FC236}">
                <a16:creationId xmlns:a16="http://schemas.microsoft.com/office/drawing/2014/main" id="{17783C3B-455D-0C7A-2511-F9D85EE157D1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5617408" y="3406856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10" dirty="0" err="1">
                <a:solidFill>
                  <a:prstClr val="white"/>
                </a:solidFill>
                <a:latin typeface="Calibri" panose="020F0502020204030204" pitchFamily="34" charset="0"/>
              </a:rPr>
              <a:t>Month</a:t>
            </a:r>
            <a:r>
              <a:rPr lang="fi-FI" sz="1100" b="1" spc="-10" dirty="0">
                <a:solidFill>
                  <a:prstClr val="white"/>
                </a:solidFill>
                <a:latin typeface="Calibri" panose="020F0502020204030204" pitchFamily="34" charset="0"/>
              </a:rPr>
              <a:t> 4</a:t>
            </a:r>
          </a:p>
        </p:txBody>
      </p:sp>
      <p:sp>
        <p:nvSpPr>
          <p:cNvPr id="156" name="OTLSHAPE_T_177aceb0b9fd4c2eaeee2649fd7abaea_Title">
            <a:extLst>
              <a:ext uri="{FF2B5EF4-FFF2-40B4-BE49-F238E27FC236}">
                <a16:creationId xmlns:a16="http://schemas.microsoft.com/office/drawing/2014/main" id="{959FDE02-C32C-A22D-CCB4-A569AA2101C5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6936114" y="3406856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10" dirty="0" err="1">
                <a:solidFill>
                  <a:prstClr val="white"/>
                </a:solidFill>
                <a:latin typeface="Calibri" panose="020F0502020204030204" pitchFamily="34" charset="0"/>
              </a:rPr>
              <a:t>Month</a:t>
            </a:r>
            <a:r>
              <a:rPr lang="fi-FI" sz="1100" b="1" spc="-10" dirty="0">
                <a:solidFill>
                  <a:prstClr val="white"/>
                </a:solidFill>
                <a:latin typeface="Calibri" panose="020F0502020204030204" pitchFamily="34" charset="0"/>
              </a:rPr>
              <a:t> 5</a:t>
            </a:r>
          </a:p>
        </p:txBody>
      </p:sp>
      <p:sp>
        <p:nvSpPr>
          <p:cNvPr id="157" name="OTLSHAPE_T_302e83d257164f9e83e2aa53b7c8fa90_Title">
            <a:extLst>
              <a:ext uri="{FF2B5EF4-FFF2-40B4-BE49-F238E27FC236}">
                <a16:creationId xmlns:a16="http://schemas.microsoft.com/office/drawing/2014/main" id="{8955D0D3-03CB-0A8D-8109-38A5FE4C7BD2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8254819" y="3406856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10" dirty="0" err="1">
                <a:solidFill>
                  <a:prstClr val="white"/>
                </a:solidFill>
                <a:latin typeface="Calibri" panose="020F0502020204030204" pitchFamily="34" charset="0"/>
              </a:rPr>
              <a:t>Month</a:t>
            </a:r>
            <a:r>
              <a:rPr lang="fi-FI" sz="1100" b="1" spc="-10" dirty="0">
                <a:solidFill>
                  <a:prstClr val="white"/>
                </a:solidFill>
                <a:latin typeface="Calibri" panose="020F0502020204030204" pitchFamily="34" charset="0"/>
              </a:rPr>
              <a:t> 6</a:t>
            </a:r>
          </a:p>
        </p:txBody>
      </p:sp>
      <p:sp>
        <p:nvSpPr>
          <p:cNvPr id="158" name="OTLSHAPE_T_9e552fc43fc54718a00c32e70dac072c_JoinedDate">
            <a:extLst>
              <a:ext uri="{FF2B5EF4-FFF2-40B4-BE49-F238E27FC236}">
                <a16:creationId xmlns:a16="http://schemas.microsoft.com/office/drawing/2014/main" id="{7DEDC95E-7D1A-6D36-DB49-C33B9C8345C5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3925527" y="4041028"/>
            <a:ext cx="1015451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fi-FI" sz="1000" spc="-2" dirty="0">
                <a:solidFill>
                  <a:srgbClr val="1F497D"/>
                </a:solidFill>
                <a:latin typeface="Calibri" panose="020F0502020204030204" pitchFamily="34" charset="0"/>
              </a:rPr>
              <a:t>6.3. – 3.4.2023</a:t>
            </a:r>
          </a:p>
        </p:txBody>
      </p:sp>
      <p:sp>
        <p:nvSpPr>
          <p:cNvPr id="159" name="OTLSHAPE_T_9e552fc43fc54718a00c32e70dac072c_Title">
            <a:extLst>
              <a:ext uri="{FF2B5EF4-FFF2-40B4-BE49-F238E27FC236}">
                <a16:creationId xmlns:a16="http://schemas.microsoft.com/office/drawing/2014/main" id="{3E41B9CB-36A7-1D45-C307-05491F9B24B3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6251429" y="4033334"/>
            <a:ext cx="2003389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i-FI" sz="1100" b="1" spc="-6" dirty="0">
                <a:solidFill>
                  <a:prstClr val="black"/>
                </a:solidFill>
                <a:latin typeface="Calibri" panose="020F0502020204030204" pitchFamily="34" charset="0"/>
              </a:rPr>
              <a:t>Viikon 10 tulosten analysointi</a:t>
            </a:r>
          </a:p>
        </p:txBody>
      </p:sp>
      <p:sp>
        <p:nvSpPr>
          <p:cNvPr id="160" name="OTLSHAPE_T_2f517d3fd3e44e28af64e2944ea1018b_Title">
            <a:extLst>
              <a:ext uri="{FF2B5EF4-FFF2-40B4-BE49-F238E27FC236}">
                <a16:creationId xmlns:a16="http://schemas.microsoft.com/office/drawing/2014/main" id="{F8B4836F-571A-D512-92F4-B93383267A20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9489797" y="3406856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10" dirty="0" err="1">
                <a:solidFill>
                  <a:prstClr val="white"/>
                </a:solidFill>
                <a:latin typeface="Calibri" panose="020F0502020204030204" pitchFamily="34" charset="0"/>
              </a:rPr>
              <a:t>Month</a:t>
            </a:r>
            <a:r>
              <a:rPr lang="fi-FI" sz="1100" b="1" spc="-10" dirty="0">
                <a:solidFill>
                  <a:prstClr val="white"/>
                </a:solidFill>
                <a:latin typeface="Calibri" panose="020F0502020204030204" pitchFamily="34" charset="0"/>
              </a:rPr>
              <a:t> 7</a:t>
            </a:r>
          </a:p>
        </p:txBody>
      </p:sp>
      <p:sp>
        <p:nvSpPr>
          <p:cNvPr id="161" name="OTLSHAPE_T_b17d8a808e894dcebcbf8ca956feed84_JoinedDate">
            <a:extLst>
              <a:ext uri="{FF2B5EF4-FFF2-40B4-BE49-F238E27FC236}">
                <a16:creationId xmlns:a16="http://schemas.microsoft.com/office/drawing/2014/main" id="{7197FFF0-BF8D-87B1-4220-8410FC0AE798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5611788" y="4458265"/>
            <a:ext cx="1129383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fi-FI" sz="1000" spc="-4" dirty="0">
                <a:solidFill>
                  <a:srgbClr val="1F497D"/>
                </a:solidFill>
                <a:latin typeface="Calibri" panose="020F0502020204030204" pitchFamily="34" charset="0"/>
              </a:rPr>
              <a:t>17.4. – 17.5.2023</a:t>
            </a:r>
          </a:p>
        </p:txBody>
      </p:sp>
      <p:sp>
        <p:nvSpPr>
          <p:cNvPr id="162" name="OTLSHAPE_T_b17d8a808e894dcebcbf8ca956feed84_Title">
            <a:extLst>
              <a:ext uri="{FF2B5EF4-FFF2-40B4-BE49-F238E27FC236}">
                <a16:creationId xmlns:a16="http://schemas.microsoft.com/office/drawing/2014/main" id="{A74AB90A-BB19-42A9-CFC3-25C665C2FA33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8093432" y="4450571"/>
            <a:ext cx="1458952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i-FI" sz="1100" b="1" spc="-6" dirty="0">
                <a:solidFill>
                  <a:prstClr val="black"/>
                </a:solidFill>
                <a:latin typeface="Calibri" panose="020F0502020204030204" pitchFamily="34" charset="0"/>
              </a:rPr>
              <a:t>Julkinen kuuleminen</a:t>
            </a:r>
          </a:p>
        </p:txBody>
      </p:sp>
      <p:sp>
        <p:nvSpPr>
          <p:cNvPr id="163" name="OTLSHAPE_T_71637ae6e6ed4f27a43c4abd06944dad_JoinedDate">
            <a:extLst>
              <a:ext uri="{FF2B5EF4-FFF2-40B4-BE49-F238E27FC236}">
                <a16:creationId xmlns:a16="http://schemas.microsoft.com/office/drawing/2014/main" id="{8B459601-8880-3C52-7B41-9B8E08E7B0FA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7917069" y="4875502"/>
            <a:ext cx="116558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fi-FI" sz="1000" spc="-4" dirty="0">
                <a:solidFill>
                  <a:srgbClr val="1F497D"/>
                </a:solidFill>
                <a:latin typeface="Calibri" panose="020F0502020204030204" pitchFamily="34" charset="0"/>
              </a:rPr>
              <a:t>12.6. – 12.7.20230</a:t>
            </a:r>
          </a:p>
        </p:txBody>
      </p:sp>
      <p:sp>
        <p:nvSpPr>
          <p:cNvPr id="164" name="OTLSHAPE_T_71637ae6e6ed4f27a43c4abd06944dad_Title">
            <a:extLst>
              <a:ext uri="{FF2B5EF4-FFF2-40B4-BE49-F238E27FC236}">
                <a16:creationId xmlns:a16="http://schemas.microsoft.com/office/drawing/2014/main" id="{98D121F8-7EBE-FB97-EC44-C1B2F12F3AEA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10437796" y="4867809"/>
            <a:ext cx="1418844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i-FI" sz="1100" b="1" spc="-8" dirty="0">
                <a:solidFill>
                  <a:prstClr val="black"/>
                </a:solidFill>
                <a:latin typeface="Calibri" panose="020F0502020204030204" pitchFamily="34" charset="0"/>
              </a:rPr>
              <a:t>Viranomaisten arviointi</a:t>
            </a:r>
          </a:p>
        </p:txBody>
      </p:sp>
      <p:sp>
        <p:nvSpPr>
          <p:cNvPr id="165" name="OTLSHAPE_T_cc54256281414d2b8466ef35e42a7874_Title">
            <a:extLst>
              <a:ext uri="{FF2B5EF4-FFF2-40B4-BE49-F238E27FC236}">
                <a16:creationId xmlns:a16="http://schemas.microsoft.com/office/drawing/2014/main" id="{7FEC60C9-F6B1-1173-72BE-1CE10B234889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545750" y="3615475"/>
            <a:ext cx="152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20" dirty="0">
                <a:solidFill>
                  <a:prstClr val="white"/>
                </a:solidFill>
                <a:latin typeface="Calibri" panose="020F0502020204030204" pitchFamily="34" charset="0"/>
              </a:rPr>
              <a:t>50</a:t>
            </a:r>
          </a:p>
        </p:txBody>
      </p:sp>
      <p:sp>
        <p:nvSpPr>
          <p:cNvPr id="166" name="OTLSHAPE_T_f974455e250145d2b733a607a81e4395_Title">
            <a:extLst>
              <a:ext uri="{FF2B5EF4-FFF2-40B4-BE49-F238E27FC236}">
                <a16:creationId xmlns:a16="http://schemas.microsoft.com/office/drawing/2014/main" id="{BF4DC8FC-B365-1E60-3CF9-ACB77D1AC582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2131842" y="3615475"/>
            <a:ext cx="152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20" dirty="0">
                <a:solidFill>
                  <a:prstClr val="white"/>
                </a:solidFill>
                <a:latin typeface="Calibri" panose="020F0502020204030204" pitchFamily="34" charset="0"/>
              </a:rPr>
              <a:t>52</a:t>
            </a:r>
          </a:p>
        </p:txBody>
      </p:sp>
      <p:sp>
        <p:nvSpPr>
          <p:cNvPr id="167" name="OTLSHAPE_T_72d1d8959aa1472cac5f6305d177acd8_Title">
            <a:extLst>
              <a:ext uri="{FF2B5EF4-FFF2-40B4-BE49-F238E27FC236}">
                <a16:creationId xmlns:a16="http://schemas.microsoft.com/office/drawing/2014/main" id="{5A26C814-6EBC-F442-B600-CBCA0A5722F8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2460299" y="3615475"/>
            <a:ext cx="7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28" dirty="0">
                <a:solidFill>
                  <a:prstClr val="white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68" name="OTLSHAPE_T_767fe5970d984b5f9b08ab537bca16f6_Title">
            <a:extLst>
              <a:ext uri="{FF2B5EF4-FFF2-40B4-BE49-F238E27FC236}">
                <a16:creationId xmlns:a16="http://schemas.microsoft.com/office/drawing/2014/main" id="{8E4D4E5C-1278-4F49-8108-473E3CA3B005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2753345" y="3615475"/>
            <a:ext cx="7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28" dirty="0">
                <a:solidFill>
                  <a:prstClr val="white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69" name="OTLSHAPE_T_2a7cfc325bdd4cd7b1d564b101aa51ae_Title">
            <a:extLst>
              <a:ext uri="{FF2B5EF4-FFF2-40B4-BE49-F238E27FC236}">
                <a16:creationId xmlns:a16="http://schemas.microsoft.com/office/drawing/2014/main" id="{C6FBBDD6-822D-727A-B84B-BDD6337BF6AE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3046390" y="3615475"/>
            <a:ext cx="7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28" dirty="0">
                <a:solidFill>
                  <a:prstClr val="white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70" name="OTLSHAPE_T_feb4ad6471a541379133cc21a5e15043_Title">
            <a:extLst>
              <a:ext uri="{FF2B5EF4-FFF2-40B4-BE49-F238E27FC236}">
                <a16:creationId xmlns:a16="http://schemas.microsoft.com/office/drawing/2014/main" id="{457BA14F-D8E6-E6C1-6B53-5B1D392BF0FB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3339436" y="3615475"/>
            <a:ext cx="7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28" dirty="0">
                <a:solidFill>
                  <a:prstClr val="white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71" name="OTLSHAPE_T_cb6722b42e84440d8288fa6c9f474cc2_Title">
            <a:extLst>
              <a:ext uri="{FF2B5EF4-FFF2-40B4-BE49-F238E27FC236}">
                <a16:creationId xmlns:a16="http://schemas.microsoft.com/office/drawing/2014/main" id="{60CE298A-95AB-5944-77EF-A075FB8F8C3F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3632481" y="3615475"/>
            <a:ext cx="7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28" dirty="0">
                <a:solidFill>
                  <a:prstClr val="white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72" name="OTLSHAPE_T_e35af0d8288d499fb15421dbb6de187e_Title">
            <a:extLst>
              <a:ext uri="{FF2B5EF4-FFF2-40B4-BE49-F238E27FC236}">
                <a16:creationId xmlns:a16="http://schemas.microsoft.com/office/drawing/2014/main" id="{C3C5CE8A-1EF1-14F4-78A5-D7A4A6EABD67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3925527" y="3615475"/>
            <a:ext cx="7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28" dirty="0">
                <a:solidFill>
                  <a:prstClr val="white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73" name="OTLSHAPE_T_b8ac48ad74b840d4bbd2b2cda2679cd7_Title">
            <a:extLst>
              <a:ext uri="{FF2B5EF4-FFF2-40B4-BE49-F238E27FC236}">
                <a16:creationId xmlns:a16="http://schemas.microsoft.com/office/drawing/2014/main" id="{2CE6F7FF-5473-91FD-DA8D-19B6ADBC8A7D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4218573" y="3615475"/>
            <a:ext cx="7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28" dirty="0">
                <a:solidFill>
                  <a:prstClr val="white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174" name="OTLSHAPE_T_c27af12ad07b4c7ea4d0e9d1e3cb7265_Title">
            <a:extLst>
              <a:ext uri="{FF2B5EF4-FFF2-40B4-BE49-F238E27FC236}">
                <a16:creationId xmlns:a16="http://schemas.microsoft.com/office/drawing/2014/main" id="{402209D7-E0CF-3F0E-C52C-3743D517662B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4511618" y="3615475"/>
            <a:ext cx="7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28" dirty="0">
                <a:solidFill>
                  <a:prstClr val="white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175" name="OTLSHAPE_T_3aef329039764d62867f27af497b2a95_Title">
            <a:extLst>
              <a:ext uri="{FF2B5EF4-FFF2-40B4-BE49-F238E27FC236}">
                <a16:creationId xmlns:a16="http://schemas.microsoft.com/office/drawing/2014/main" id="{84F25A0E-6E64-6842-D7E7-872285F58BE1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4804664" y="3615475"/>
            <a:ext cx="7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28" dirty="0">
                <a:solidFill>
                  <a:prstClr val="white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176" name="OTLSHAPE_T_ae4f2d42c9a5406a991c61c40b7ff5e4_Title">
            <a:extLst>
              <a:ext uri="{FF2B5EF4-FFF2-40B4-BE49-F238E27FC236}">
                <a16:creationId xmlns:a16="http://schemas.microsoft.com/office/drawing/2014/main" id="{36D010DB-3A0E-A530-2E66-3D1A032620B9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5062298" y="3615475"/>
            <a:ext cx="152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20" dirty="0">
                <a:solidFill>
                  <a:prstClr val="white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177" name="OTLSHAPE_T_adcb9ed04aaa42e7836e267f8a4b72d8_Title">
            <a:extLst>
              <a:ext uri="{FF2B5EF4-FFF2-40B4-BE49-F238E27FC236}">
                <a16:creationId xmlns:a16="http://schemas.microsoft.com/office/drawing/2014/main" id="{B0BC7D62-D349-8A96-15B3-EACD29BFA0C7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1838796" y="3615475"/>
            <a:ext cx="152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20" dirty="0">
                <a:solidFill>
                  <a:prstClr val="white"/>
                </a:solidFill>
                <a:latin typeface="Calibri" panose="020F0502020204030204" pitchFamily="34" charset="0"/>
              </a:rPr>
              <a:t>51</a:t>
            </a:r>
          </a:p>
        </p:txBody>
      </p:sp>
      <p:sp>
        <p:nvSpPr>
          <p:cNvPr id="178" name="OTLSHAPE_T_b8c86b5bb3474fa7905cbc1857e72a77_JoinedDate">
            <a:extLst>
              <a:ext uri="{FF2B5EF4-FFF2-40B4-BE49-F238E27FC236}">
                <a16:creationId xmlns:a16="http://schemas.microsoft.com/office/drawing/2014/main" id="{519B7733-A38E-C60A-39DD-1398C5D6E9F2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3046390" y="4249646"/>
            <a:ext cx="1015578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i-FI" sz="1000" spc="-4" dirty="0">
                <a:solidFill>
                  <a:srgbClr val="1F497D"/>
                </a:solidFill>
                <a:latin typeface="Calibri" panose="020F0502020204030204" pitchFamily="34" charset="0"/>
              </a:rPr>
              <a:t>13.2. – 16.4.2023</a:t>
            </a:r>
          </a:p>
        </p:txBody>
      </p:sp>
      <p:sp>
        <p:nvSpPr>
          <p:cNvPr id="179" name="OTLSHAPE_T_b8c86b5bb3474fa7905cbc1857e72a77_Title">
            <a:extLst>
              <a:ext uri="{FF2B5EF4-FFF2-40B4-BE49-F238E27FC236}">
                <a16:creationId xmlns:a16="http://schemas.microsoft.com/office/drawing/2014/main" id="{C2A35F1C-71E9-9576-04C8-018515207B32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6795657" y="4241952"/>
            <a:ext cx="1129383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10" dirty="0">
                <a:solidFill>
                  <a:prstClr val="black"/>
                </a:solidFill>
                <a:latin typeface="Calibri" panose="020F0502020204030204" pitchFamily="34" charset="0"/>
              </a:rPr>
              <a:t>Raporttiluonnos</a:t>
            </a:r>
          </a:p>
        </p:txBody>
      </p:sp>
      <p:sp>
        <p:nvSpPr>
          <p:cNvPr id="180" name="OTLSHAPE_T_d8228a31529b41a98a8d2b609f16405c_JoinedDate">
            <a:extLst>
              <a:ext uri="{FF2B5EF4-FFF2-40B4-BE49-F238E27FC236}">
                <a16:creationId xmlns:a16="http://schemas.microsoft.com/office/drawing/2014/main" id="{5EC22BCC-BF49-5BE7-03C5-3FAF51204FFB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7153399" y="4666884"/>
            <a:ext cx="1030833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i-FI" sz="1000" spc="-4" dirty="0">
                <a:solidFill>
                  <a:srgbClr val="1F497D"/>
                </a:solidFill>
                <a:latin typeface="Calibri" panose="020F0502020204030204" pitchFamily="34" charset="0"/>
              </a:rPr>
              <a:t>18.5. – 11.6.2023</a:t>
            </a:r>
          </a:p>
        </p:txBody>
      </p:sp>
      <p:sp>
        <p:nvSpPr>
          <p:cNvPr id="181" name="OTLSHAPE_T_d8228a31529b41a98a8d2b609f16405c_Title">
            <a:extLst>
              <a:ext uri="{FF2B5EF4-FFF2-40B4-BE49-F238E27FC236}">
                <a16:creationId xmlns:a16="http://schemas.microsoft.com/office/drawing/2014/main" id="{80BF60AB-4461-07A6-AABE-DE63504152CB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9140022" y="4659189"/>
            <a:ext cx="1348465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6" dirty="0">
                <a:solidFill>
                  <a:prstClr val="black"/>
                </a:solidFill>
                <a:latin typeface="Calibri" panose="020F0502020204030204" pitchFamily="34" charset="0"/>
              </a:rPr>
              <a:t>Raportin viimeistely</a:t>
            </a:r>
          </a:p>
        </p:txBody>
      </p:sp>
      <p:sp>
        <p:nvSpPr>
          <p:cNvPr id="182" name="OTLSHAPE_M_f2906baa0b804c0eb27a3f7226a3b50b_Shape">
            <a:extLst>
              <a:ext uri="{FF2B5EF4-FFF2-40B4-BE49-F238E27FC236}">
                <a16:creationId xmlns:a16="http://schemas.microsoft.com/office/drawing/2014/main" id="{9DC13B4D-039A-B352-5EC1-3952FD47CBBB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 rot="16200000">
            <a:off x="10418746" y="1702474"/>
            <a:ext cx="165100" cy="165100"/>
          </a:xfrm>
          <a:prstGeom prst="flowChartMerge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OTLSHAPE_M_9a4aa12df9a942f2b3ef00e4d85ffcbe_Shape">
            <a:extLst>
              <a:ext uri="{FF2B5EF4-FFF2-40B4-BE49-F238E27FC236}">
                <a16:creationId xmlns:a16="http://schemas.microsoft.com/office/drawing/2014/main" id="{D94C4C4A-F177-E998-AF20-EB67FD91CABA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 rot="16200000">
            <a:off x="1543650" y="1807291"/>
            <a:ext cx="165100" cy="165100"/>
          </a:xfrm>
          <a:prstGeom prst="flowChartMerge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OTLSHAPE_M_f2906baa0b804c0eb27a3f7226a3b50b_Title">
            <a:extLst>
              <a:ext uri="{FF2B5EF4-FFF2-40B4-BE49-F238E27FC236}">
                <a16:creationId xmlns:a16="http://schemas.microsoft.com/office/drawing/2014/main" id="{7C650C5F-83B4-2295-AE72-8DEA3E9C823F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0673750" y="1484784"/>
            <a:ext cx="13335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fi-FI" sz="1100" b="1" dirty="0">
                <a:solidFill>
                  <a:prstClr val="black"/>
                </a:solidFill>
                <a:latin typeface="Calibri" panose="020F0502020204030204" pitchFamily="34" charset="0"/>
              </a:rPr>
              <a:t>6 kk rinnakkaisajon aloitus</a:t>
            </a:r>
          </a:p>
        </p:txBody>
      </p:sp>
      <p:sp>
        <p:nvSpPr>
          <p:cNvPr id="186" name="OTLSHAPE_M_f2906baa0b804c0eb27a3f7226a3b50b_Date">
            <a:extLst>
              <a:ext uri="{FF2B5EF4-FFF2-40B4-BE49-F238E27FC236}">
                <a16:creationId xmlns:a16="http://schemas.microsoft.com/office/drawing/2014/main" id="{664AE1FB-304C-10C1-2857-44E551704202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0615595" y="1865898"/>
            <a:ext cx="738201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fi-FI" sz="1000" spc="-6" dirty="0">
                <a:solidFill>
                  <a:srgbClr val="44546A"/>
                </a:solidFill>
                <a:latin typeface="Calibri" panose="020F0502020204030204" pitchFamily="34" charset="0"/>
              </a:rPr>
              <a:t>12.7.2023</a:t>
            </a:r>
          </a:p>
        </p:txBody>
      </p:sp>
      <p:sp>
        <p:nvSpPr>
          <p:cNvPr id="187" name="OTLSHAPE_M_9a4aa12df9a942f2b3ef00e4d85ffcbe_Title">
            <a:extLst>
              <a:ext uri="{FF2B5EF4-FFF2-40B4-BE49-F238E27FC236}">
                <a16:creationId xmlns:a16="http://schemas.microsoft.com/office/drawing/2014/main" id="{56CD5F73-2CAE-0873-4154-1EAD530CAB88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740500" y="1538163"/>
            <a:ext cx="18542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i-FI" sz="1100" b="1" spc="-4" dirty="0">
                <a:solidFill>
                  <a:prstClr val="black"/>
                </a:solidFill>
                <a:latin typeface="Calibri" panose="020F0502020204030204" pitchFamily="34" charset="0"/>
              </a:rPr>
              <a:t>3 kuukauden raportointijakso alkaa</a:t>
            </a:r>
          </a:p>
        </p:txBody>
      </p:sp>
      <p:sp>
        <p:nvSpPr>
          <p:cNvPr id="188" name="OTLSHAPE_M_9a4aa12df9a942f2b3ef00e4d85ffcbe_Date">
            <a:extLst>
              <a:ext uri="{FF2B5EF4-FFF2-40B4-BE49-F238E27FC236}">
                <a16:creationId xmlns:a16="http://schemas.microsoft.com/office/drawing/2014/main" id="{D0E8F3C0-3A11-47BE-01AB-B82422A64FD4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740499" y="1885456"/>
            <a:ext cx="680051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i-FI" sz="1000" spc="-6" dirty="0">
                <a:solidFill>
                  <a:srgbClr val="1F497D"/>
                </a:solidFill>
                <a:latin typeface="Calibri" panose="020F0502020204030204" pitchFamily="34" charset="0"/>
              </a:rPr>
              <a:t>12.12.2022</a:t>
            </a:r>
          </a:p>
        </p:txBody>
      </p:sp>
      <p:sp>
        <p:nvSpPr>
          <p:cNvPr id="191" name="OTLSHAPE_M_94c7827b9f1949778d0feb2a0b428ede_Title">
            <a:extLst>
              <a:ext uri="{FF2B5EF4-FFF2-40B4-BE49-F238E27FC236}">
                <a16:creationId xmlns:a16="http://schemas.microsoft.com/office/drawing/2014/main" id="{1B024685-3BD5-A25C-5465-903E17127FAD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3271325" y="3008443"/>
            <a:ext cx="1417001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6" dirty="0">
                <a:solidFill>
                  <a:prstClr val="black"/>
                </a:solidFill>
                <a:latin typeface="Calibri" panose="020F0502020204030204" pitchFamily="34" charset="0"/>
              </a:rPr>
              <a:t>Pohjoismainen sidosryhmäwebinaari</a:t>
            </a:r>
          </a:p>
        </p:txBody>
      </p:sp>
      <p:sp>
        <p:nvSpPr>
          <p:cNvPr id="192" name="OTLSHAPE_M_94c7827b9f1949778d0feb2a0b428ede_Date">
            <a:extLst>
              <a:ext uri="{FF2B5EF4-FFF2-40B4-BE49-F238E27FC236}">
                <a16:creationId xmlns:a16="http://schemas.microsoft.com/office/drawing/2014/main" id="{F6E8FBC2-BB54-A80A-722A-6E576F7B916D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3626296" y="2853281"/>
            <a:ext cx="66950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000" spc="-10" dirty="0">
                <a:solidFill>
                  <a:srgbClr val="1F497D"/>
                </a:solidFill>
                <a:latin typeface="Calibri" panose="020F0502020204030204" pitchFamily="34" charset="0"/>
              </a:rPr>
              <a:t>9.2.2023</a:t>
            </a:r>
          </a:p>
        </p:txBody>
      </p:sp>
      <p:sp>
        <p:nvSpPr>
          <p:cNvPr id="193" name="OTLSHAPE_M_94c7827b9f1949778d0feb2a0b428ede_Shape">
            <a:extLst>
              <a:ext uri="{FF2B5EF4-FFF2-40B4-BE49-F238E27FC236}">
                <a16:creationId xmlns:a16="http://schemas.microsoft.com/office/drawing/2014/main" id="{FA51EAD6-F468-40D6-6657-21F1A0874E0C}"/>
              </a:ext>
            </a:extLst>
          </p:cNvPr>
          <p:cNvSpPr/>
          <p:nvPr>
            <p:custDataLst>
              <p:tags r:id="rId88"/>
            </p:custDataLst>
          </p:nvPr>
        </p:nvSpPr>
        <p:spPr>
          <a:xfrm>
            <a:off x="3867556" y="2573313"/>
            <a:ext cx="228600" cy="254000"/>
          </a:xfrm>
          <a:prstGeom prst="diamond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TLSHAPE_M_e9242196aaec478daa0ed6f2774fc41c_Title">
            <a:extLst>
              <a:ext uri="{FF2B5EF4-FFF2-40B4-BE49-F238E27FC236}">
                <a16:creationId xmlns:a16="http://schemas.microsoft.com/office/drawing/2014/main" id="{147D46A7-CC52-4506-2E20-FA4849D50DC6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4943872" y="3008443"/>
            <a:ext cx="1937994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14" dirty="0">
                <a:solidFill>
                  <a:prstClr val="black"/>
                </a:solidFill>
                <a:latin typeface="Calibri" panose="020F0502020204030204" pitchFamily="34" charset="0"/>
              </a:rPr>
              <a:t>Pohjoismainen sidosryhmätilaisuus, Tukholma</a:t>
            </a:r>
          </a:p>
        </p:txBody>
      </p:sp>
      <p:sp>
        <p:nvSpPr>
          <p:cNvPr id="195" name="OTLSHAPE_M_e9242196aaec478daa0ed6f2774fc41c_Date">
            <a:extLst>
              <a:ext uri="{FF2B5EF4-FFF2-40B4-BE49-F238E27FC236}">
                <a16:creationId xmlns:a16="http://schemas.microsoft.com/office/drawing/2014/main" id="{6B096C80-4782-57D7-BFFA-7235AC23256B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5445412" y="2852713"/>
            <a:ext cx="893942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000" spc="-4" dirty="0">
                <a:solidFill>
                  <a:srgbClr val="1F497D"/>
                </a:solidFill>
                <a:latin typeface="Calibri" panose="020F0502020204030204" pitchFamily="34" charset="0"/>
              </a:rPr>
              <a:t>27.3.2023</a:t>
            </a:r>
          </a:p>
        </p:txBody>
      </p:sp>
      <p:sp>
        <p:nvSpPr>
          <p:cNvPr id="196" name="OTLSHAPE_M_e9242196aaec478daa0ed6f2774fc41c_Shape">
            <a:extLst>
              <a:ext uri="{FF2B5EF4-FFF2-40B4-BE49-F238E27FC236}">
                <a16:creationId xmlns:a16="http://schemas.microsoft.com/office/drawing/2014/main" id="{7D2DA1C8-0F36-F9FA-26C0-59C4923CF6DD}"/>
              </a:ext>
            </a:extLst>
          </p:cNvPr>
          <p:cNvSpPr/>
          <p:nvPr>
            <p:custDataLst>
              <p:tags r:id="rId91"/>
            </p:custDataLst>
          </p:nvPr>
        </p:nvSpPr>
        <p:spPr>
          <a:xfrm>
            <a:off x="5793285" y="2573313"/>
            <a:ext cx="228600" cy="254000"/>
          </a:xfrm>
          <a:prstGeom prst="diamond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OTLSHAPE_M_e9242196aaec478daa0ed6f2774fc41c_Title">
            <a:extLst>
              <a:ext uri="{FF2B5EF4-FFF2-40B4-BE49-F238E27FC236}">
                <a16:creationId xmlns:a16="http://schemas.microsoft.com/office/drawing/2014/main" id="{BCB250FE-477C-523B-FCD9-AFAAFD437BD2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6885399" y="3011061"/>
            <a:ext cx="14732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100" b="1" spc="-14" dirty="0">
                <a:solidFill>
                  <a:prstClr val="black"/>
                </a:solidFill>
                <a:latin typeface="Calibri" panose="020F0502020204030204" pitchFamily="34" charset="0"/>
              </a:rPr>
              <a:t>Pohjoismainen sidosryhmätilaisuus, Oslo</a:t>
            </a:r>
          </a:p>
        </p:txBody>
      </p:sp>
      <p:sp>
        <p:nvSpPr>
          <p:cNvPr id="3" name="OTLSHAPE_M_e9242196aaec478daa0ed6f2774fc41c_Shape">
            <a:extLst>
              <a:ext uri="{FF2B5EF4-FFF2-40B4-BE49-F238E27FC236}">
                <a16:creationId xmlns:a16="http://schemas.microsoft.com/office/drawing/2014/main" id="{432C4212-492D-199D-1704-B46DD076B27C}"/>
              </a:ext>
            </a:extLst>
          </p:cNvPr>
          <p:cNvSpPr/>
          <p:nvPr>
            <p:custDataLst>
              <p:tags r:id="rId93"/>
            </p:custDataLst>
          </p:nvPr>
        </p:nvSpPr>
        <p:spPr>
          <a:xfrm>
            <a:off x="7461353" y="2592172"/>
            <a:ext cx="228600" cy="254000"/>
          </a:xfrm>
          <a:prstGeom prst="diamond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TLSHAPE_M_e9242196aaec478daa0ed6f2774fc41c_Date">
            <a:extLst>
              <a:ext uri="{FF2B5EF4-FFF2-40B4-BE49-F238E27FC236}">
                <a16:creationId xmlns:a16="http://schemas.microsoft.com/office/drawing/2014/main" id="{F0E74A35-DF2D-E55A-B5C1-9F3817FD1248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6600056" y="2849897"/>
            <a:ext cx="1966307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fi-FI" sz="1000" spc="-4" dirty="0">
                <a:solidFill>
                  <a:srgbClr val="1F497D"/>
                </a:solidFill>
                <a:latin typeface="Calibri" panose="020F0502020204030204" pitchFamily="34" charset="0"/>
              </a:rPr>
              <a:t>3.5.2023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45DDA-E91C-4E75-476E-126484FC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651A1-F076-4638-98CF-E0F97414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5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FF5AD9-494A-BB85-CB6B-03CB02E7370E}"/>
              </a:ext>
            </a:extLst>
          </p:cNvPr>
          <p:cNvCxnSpPr>
            <a:cxnSpLocks/>
          </p:cNvCxnSpPr>
          <p:nvPr/>
        </p:nvCxnSpPr>
        <p:spPr>
          <a:xfrm>
            <a:off x="6726928" y="2168404"/>
            <a:ext cx="0" cy="313387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95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C662-660D-6F76-FC92-24B6F51D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Pohjoismaiden tuloksia rinnakkaisajoista</a:t>
            </a:r>
          </a:p>
        </p:txBody>
      </p:sp>
    </p:spTree>
    <p:extLst>
      <p:ext uri="{BB962C8B-B14F-4D97-AF65-F5344CB8AC3E}">
        <p14:creationId xmlns:p14="http://schemas.microsoft.com/office/powerpoint/2010/main" val="32887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B14C5-319A-4712-A97D-B42AF3BF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549"/>
            <a:ext cx="9506272" cy="955391"/>
          </a:xfrm>
        </p:spPr>
        <p:txBody>
          <a:bodyPr/>
          <a:lstStyle/>
          <a:p>
            <a:r>
              <a:rPr lang="fi-FI" sz="3200" dirty="0" err="1"/>
              <a:t>Flow-based</a:t>
            </a:r>
            <a:r>
              <a:rPr lang="fi-FI" sz="3200" dirty="0"/>
              <a:t> menetelmän ulkoiset rinnakkaisajot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1C95-024E-4325-8D00-A54111A9B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800"/>
            <a:ext cx="11090448" cy="4390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b="1" dirty="0" err="1"/>
              <a:t>Flow-based</a:t>
            </a:r>
            <a:r>
              <a:rPr lang="fi-FI" b="1" dirty="0"/>
              <a:t> (FB) kapasiteetinlaskentamenetelmää verrataan nykyiseen NTC-menetelmään.</a:t>
            </a:r>
          </a:p>
          <a:p>
            <a:pPr lvl="3">
              <a:lnSpc>
                <a:spcPct val="100000"/>
              </a:lnSpc>
            </a:pPr>
            <a:r>
              <a:rPr lang="fi-FI" sz="1600" dirty="0" err="1"/>
              <a:t>NTC:n</a:t>
            </a:r>
            <a:r>
              <a:rPr lang="fi-FI" sz="1600" dirty="0"/>
              <a:t> tulokset = toteutuneet markkinatulokset</a:t>
            </a:r>
          </a:p>
          <a:p>
            <a:pPr lvl="3">
              <a:lnSpc>
                <a:spcPct val="100000"/>
              </a:lnSpc>
            </a:pPr>
            <a:r>
              <a:rPr lang="fi-FI" sz="1600" dirty="0" err="1"/>
              <a:t>Flow-based</a:t>
            </a:r>
            <a:r>
              <a:rPr lang="fi-FI" sz="1600" dirty="0"/>
              <a:t> tulokset = markkinatulokset lasketaan siirtokapasiteetin määrittelevien </a:t>
            </a:r>
            <a:r>
              <a:rPr lang="fi-FI" sz="1600" dirty="0" err="1"/>
              <a:t>flow-based</a:t>
            </a:r>
            <a:r>
              <a:rPr lang="fi-FI" sz="1600" dirty="0"/>
              <a:t> parametrien pohjalta.</a:t>
            </a:r>
          </a:p>
          <a:p>
            <a:pPr>
              <a:lnSpc>
                <a:spcPct val="100000"/>
              </a:lnSpc>
            </a:pPr>
            <a:r>
              <a:rPr lang="fi-FI" b="1" dirty="0"/>
              <a:t>Simuloinneissa hyödynnetään samaa vuorokausimarkkinoiden algoritmia kuin tuotannossa sekä samoja historiallisia osto- ja myyntitarjouksia. </a:t>
            </a:r>
          </a:p>
          <a:p>
            <a:pPr>
              <a:lnSpc>
                <a:spcPct val="100000"/>
              </a:lnSpc>
            </a:pPr>
            <a:r>
              <a:rPr lang="fi-FI" b="1" dirty="0"/>
              <a:t>Rinnakkaisajojen tuloksia (data, raportit) julkaistaan Pohjoismaisesti viikoittain ja kansallisesti kuukausittain. </a:t>
            </a:r>
            <a:r>
              <a:rPr lang="fi-FI" dirty="0"/>
              <a:t>Tulokset julkaistaan noin 3 viikkoa käyttöhetken jälkeen (”</a:t>
            </a:r>
            <a:r>
              <a:rPr lang="fi-FI" dirty="0" err="1"/>
              <a:t>grace</a:t>
            </a:r>
            <a:r>
              <a:rPr lang="fi-FI" dirty="0"/>
              <a:t> </a:t>
            </a:r>
            <a:r>
              <a:rPr lang="fi-FI" dirty="0" err="1"/>
              <a:t>period</a:t>
            </a:r>
            <a:r>
              <a:rPr lang="fi-FI" dirty="0"/>
              <a:t>”).</a:t>
            </a:r>
          </a:p>
          <a:p>
            <a:pPr>
              <a:lnSpc>
                <a:spcPct val="100000"/>
              </a:lnSpc>
            </a:pPr>
            <a:r>
              <a:rPr lang="fi-FI" b="1" dirty="0"/>
              <a:t>Kolmen kuukauden raportointijakso on päättynyt. </a:t>
            </a:r>
          </a:p>
          <a:p>
            <a:pPr lvl="3">
              <a:lnSpc>
                <a:spcPct val="100000"/>
              </a:lnSpc>
            </a:pPr>
            <a:r>
              <a:rPr lang="fi-FI" sz="1600" dirty="0"/>
              <a:t>Arviointijakson markkinatulokset 12.12.2022 – 12.3.2023 kuuluvat osaksi seurattavia KPI-mittareita. </a:t>
            </a:r>
          </a:p>
          <a:p>
            <a:pPr lvl="3">
              <a:lnSpc>
                <a:spcPct val="100000"/>
              </a:lnSpc>
            </a:pPr>
            <a:r>
              <a:rPr lang="fi-FI" sz="1600" dirty="0"/>
              <a:t>Tarkemmat tulokset esitellään julkaistavassa raportissa</a:t>
            </a:r>
            <a:endParaRPr lang="fi-FI" sz="1400" dirty="0"/>
          </a:p>
          <a:p>
            <a:endParaRPr lang="fi-FI" sz="1600" dirty="0"/>
          </a:p>
          <a:p>
            <a:endParaRPr lang="fi-FI" sz="16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3DC3C-97AA-4EEB-9277-CD22386D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7</a:t>
            </a:fld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20CF2-7B4E-8DD6-FA5C-6242ECBE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</p:spTree>
    <p:extLst>
      <p:ext uri="{BB962C8B-B14F-4D97-AF65-F5344CB8AC3E}">
        <p14:creationId xmlns:p14="http://schemas.microsoft.com/office/powerpoint/2010/main" val="231557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5F65C-8449-41DA-9AD3-31C9164C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97289"/>
            <a:ext cx="10802416" cy="1008112"/>
          </a:xfrm>
        </p:spPr>
        <p:txBody>
          <a:bodyPr/>
          <a:lstStyle/>
          <a:p>
            <a:r>
              <a:rPr lang="fi-FI" sz="2800" dirty="0"/>
              <a:t>Rinnakkaisajojen tulokset: Pohjoismaat 1(3)</a:t>
            </a:r>
            <a:br>
              <a:rPr lang="fi-FI" sz="2800" dirty="0"/>
            </a:br>
            <a:r>
              <a:rPr lang="fi-FI" sz="2000" dirty="0"/>
              <a:t>Hintojen muutos (FB-NTC): </a:t>
            </a:r>
            <a:r>
              <a:rPr lang="fi-FI" sz="2000" u="sng" dirty="0"/>
              <a:t>12.12.2022 – 12.3.2023</a:t>
            </a:r>
            <a:endParaRPr lang="fi-FI" sz="2800" u="sng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14CFDE-50C0-4703-AF73-2618C11B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8</a:t>
            </a:fld>
            <a:endParaRPr lang="fi-FI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FC559F-929C-43E4-B03D-47415CAD81F6}"/>
              </a:ext>
            </a:extLst>
          </p:cNvPr>
          <p:cNvSpPr/>
          <p:nvPr/>
        </p:nvSpPr>
        <p:spPr>
          <a:xfrm>
            <a:off x="9693892" y="6021162"/>
            <a:ext cx="1656184" cy="666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60E5CBC-D161-4B16-8FE6-855F59326F95}"/>
              </a:ext>
            </a:extLst>
          </p:cNvPr>
          <p:cNvSpPr/>
          <p:nvPr/>
        </p:nvSpPr>
        <p:spPr>
          <a:xfrm>
            <a:off x="11136560" y="5805264"/>
            <a:ext cx="576064" cy="881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B00ED-BF38-862E-71C5-373AE94930DB}"/>
              </a:ext>
            </a:extLst>
          </p:cNvPr>
          <p:cNvSpPr txBox="1"/>
          <p:nvPr/>
        </p:nvSpPr>
        <p:spPr>
          <a:xfrm>
            <a:off x="7595880" y="1494698"/>
            <a:ext cx="2430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solidFill>
                  <a:schemeClr val="accent2"/>
                </a:solidFill>
              </a:rPr>
              <a:t>Päivän keskihinta (€/MWh)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CB09E93-CAC4-CF5F-3081-093A1E9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1F5A7E-9779-0A75-7794-DE0822171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348" y="5521462"/>
            <a:ext cx="1005111" cy="611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319DE5-97C6-9166-0545-9EF1D0B60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56" y="1354969"/>
            <a:ext cx="4455839" cy="5503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92FB69-1228-C2C1-D7A5-F63E9DE31EEF}"/>
              </a:ext>
            </a:extLst>
          </p:cNvPr>
          <p:cNvSpPr txBox="1"/>
          <p:nvPr/>
        </p:nvSpPr>
        <p:spPr>
          <a:xfrm>
            <a:off x="838800" y="1370358"/>
            <a:ext cx="1728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err="1">
                <a:solidFill>
                  <a:schemeClr val="accent2"/>
                </a:solidFill>
              </a:rPr>
              <a:t>Flow-based</a:t>
            </a:r>
            <a:r>
              <a:rPr lang="fi-FI" sz="1400" b="1" dirty="0">
                <a:solidFill>
                  <a:schemeClr val="accent2"/>
                </a:solidFill>
              </a:rPr>
              <a:t> keskihinta (€) ja hinnan muutos suhteessa </a:t>
            </a:r>
          </a:p>
          <a:p>
            <a:r>
              <a:rPr lang="fi-FI" sz="1400" b="1" dirty="0">
                <a:solidFill>
                  <a:schemeClr val="accent2"/>
                </a:solidFill>
              </a:rPr>
              <a:t>nyky-menetelmään (%)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29117D-AF3A-E2B5-77A7-E2AB17EE4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665" y="1802475"/>
            <a:ext cx="6314904" cy="38860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62E92B-6B34-F8BB-8006-C98F22AFAF1A}"/>
              </a:ext>
            </a:extLst>
          </p:cNvPr>
          <p:cNvSpPr txBox="1"/>
          <p:nvPr/>
        </p:nvSpPr>
        <p:spPr>
          <a:xfrm>
            <a:off x="9294985" y="5671603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FB = </a:t>
            </a:r>
            <a:r>
              <a:rPr lang="fi-FI" sz="1200" dirty="0" err="1">
                <a:solidFill>
                  <a:schemeClr val="accent2"/>
                </a:solidFill>
              </a:rPr>
              <a:t>Flow-based</a:t>
            </a:r>
            <a:r>
              <a:rPr lang="fi-FI" sz="1200" dirty="0">
                <a:solidFill>
                  <a:schemeClr val="accent2"/>
                </a:solidFill>
              </a:rPr>
              <a:t> menetelmä</a:t>
            </a:r>
            <a:br>
              <a:rPr lang="fi-FI" sz="1200" dirty="0">
                <a:solidFill>
                  <a:schemeClr val="accent2"/>
                </a:solidFill>
              </a:rPr>
            </a:br>
            <a:r>
              <a:rPr lang="fi-FI" sz="1200" dirty="0">
                <a:solidFill>
                  <a:schemeClr val="accent2"/>
                </a:solidFill>
              </a:rPr>
              <a:t>NTC = nykymenetelmä</a:t>
            </a:r>
          </a:p>
        </p:txBody>
      </p:sp>
    </p:spTree>
    <p:extLst>
      <p:ext uri="{BB962C8B-B14F-4D97-AF65-F5344CB8AC3E}">
        <p14:creationId xmlns:p14="http://schemas.microsoft.com/office/powerpoint/2010/main" val="215930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5F65C-8449-41DA-9AD3-31C9164C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95" y="50535"/>
            <a:ext cx="9866312" cy="1008112"/>
          </a:xfrm>
        </p:spPr>
        <p:txBody>
          <a:bodyPr/>
          <a:lstStyle/>
          <a:p>
            <a:r>
              <a:rPr lang="fi-FI" sz="2800" dirty="0"/>
              <a:t>Rinnakkaisajojen tulokset: Pohjoismaat 2(3)</a:t>
            </a:r>
            <a:br>
              <a:rPr lang="fi-FI" sz="2800" dirty="0"/>
            </a:br>
            <a:r>
              <a:rPr lang="fi-FI" sz="2000" dirty="0"/>
              <a:t>Markkinahyödyn muutos (FB-NTC): </a:t>
            </a:r>
            <a:r>
              <a:rPr lang="fi-FI" sz="2000" u="sng" dirty="0"/>
              <a:t>12.12.2022 – 12.3.2023</a:t>
            </a:r>
            <a:endParaRPr lang="fi-FI" sz="2800" u="sng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14CFDE-50C0-4703-AF73-2618C11B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938F-DAA3-4204-AFE3-D04484155789}" type="slidenum">
              <a:rPr lang="fi-FI" smtClean="0"/>
              <a:t>9</a:t>
            </a:fld>
            <a:endParaRPr lang="fi-FI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B11857-E98B-D61C-DBC9-62F53869D1AB}"/>
              </a:ext>
            </a:extLst>
          </p:cNvPr>
          <p:cNvSpPr txBox="1"/>
          <p:nvPr/>
        </p:nvSpPr>
        <p:spPr>
          <a:xfrm>
            <a:off x="1919536" y="1296081"/>
            <a:ext cx="298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accent2"/>
                </a:solidFill>
              </a:rPr>
              <a:t>Kumulatiivinen markkinahyödyn </a:t>
            </a:r>
          </a:p>
          <a:p>
            <a:pPr algn="ctr"/>
            <a:r>
              <a:rPr lang="fi-FI" sz="1400" b="1" dirty="0">
                <a:solidFill>
                  <a:schemeClr val="accent2"/>
                </a:solidFill>
              </a:rPr>
              <a:t>muutos (€)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BF411-4146-6750-A493-44DAF0CE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14.4.2023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485FB-03D4-4D29-268C-6EBDC90B9AA7}"/>
              </a:ext>
            </a:extLst>
          </p:cNvPr>
          <p:cNvSpPr txBox="1"/>
          <p:nvPr/>
        </p:nvSpPr>
        <p:spPr>
          <a:xfrm>
            <a:off x="8474485" y="1420453"/>
            <a:ext cx="2390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accent2"/>
                </a:solidFill>
              </a:rPr>
              <a:t>Markkinahyödyn</a:t>
            </a:r>
          </a:p>
          <a:p>
            <a:pPr algn="ctr"/>
            <a:r>
              <a:rPr lang="fi-FI" sz="1400" b="1" dirty="0">
                <a:solidFill>
                  <a:schemeClr val="accent2"/>
                </a:solidFill>
              </a:rPr>
              <a:t>muutos (€)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419DF-58CE-EF11-6317-CA171686BACC}"/>
              </a:ext>
            </a:extLst>
          </p:cNvPr>
          <p:cNvSpPr txBox="1"/>
          <p:nvPr/>
        </p:nvSpPr>
        <p:spPr>
          <a:xfrm>
            <a:off x="1055440" y="5077464"/>
            <a:ext cx="4256632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100" b="1" dirty="0"/>
              <a:t>Markkinahyöty (Total SEW/ </a:t>
            </a:r>
            <a:r>
              <a:rPr lang="fi-FI" sz="1100" b="1" dirty="0" err="1"/>
              <a:t>Nordics</a:t>
            </a:r>
            <a:r>
              <a:rPr lang="fi-FI" sz="1100" b="1" dirty="0"/>
              <a:t> SEW)</a:t>
            </a:r>
            <a:br>
              <a:rPr lang="fi-FI" sz="1100" b="1" dirty="0"/>
            </a:br>
            <a:r>
              <a:rPr lang="fi-FI" sz="1100" dirty="0"/>
              <a:t>Kuluttajan hyöty + Tuottajan hyöty + Pullonkaulatulo</a:t>
            </a:r>
          </a:p>
          <a:p>
            <a:endParaRPr lang="fi-FI" sz="1100" b="1" dirty="0"/>
          </a:p>
          <a:p>
            <a:r>
              <a:rPr lang="fi-FI" sz="1100" b="1" dirty="0"/>
              <a:t>Markkinahyödyn muutos</a:t>
            </a:r>
          </a:p>
          <a:p>
            <a:r>
              <a:rPr lang="fi-FI" sz="1100" dirty="0"/>
              <a:t>Kuinka paljon </a:t>
            </a:r>
            <a:r>
              <a:rPr lang="fi-FI" sz="1100" dirty="0" err="1"/>
              <a:t>flow-based</a:t>
            </a:r>
            <a:r>
              <a:rPr lang="fi-FI" sz="1100" dirty="0"/>
              <a:t> menetelmä kasvattaa/vähentää hyötyä (€) suhteessa nykymenetelmään (NTC)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5C0AB-C9E1-6506-A257-428DEDA50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08" y="1943673"/>
            <a:ext cx="6138362" cy="2923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698978-2B80-0919-F121-2E2B458D2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916319"/>
            <a:ext cx="4968552" cy="2560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145B8E-AE05-060F-9062-BE5E61BD6FEF}"/>
              </a:ext>
            </a:extLst>
          </p:cNvPr>
          <p:cNvSpPr txBox="1"/>
          <p:nvPr/>
        </p:nvSpPr>
        <p:spPr>
          <a:xfrm>
            <a:off x="7479950" y="4365104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accent2"/>
                </a:solidFill>
              </a:rPr>
              <a:t>-300 M€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CDB1D9-84C3-230E-EEA7-1526AC9A5BE8}"/>
              </a:ext>
            </a:extLst>
          </p:cNvPr>
          <p:cNvSpPr txBox="1"/>
          <p:nvPr/>
        </p:nvSpPr>
        <p:spPr>
          <a:xfrm>
            <a:off x="8627385" y="436510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accent2"/>
                </a:solidFill>
              </a:rPr>
              <a:t>262 M€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07A6B3-D824-839A-DD1E-C5292A5CCB3D}"/>
              </a:ext>
            </a:extLst>
          </p:cNvPr>
          <p:cNvSpPr txBox="1"/>
          <p:nvPr/>
        </p:nvSpPr>
        <p:spPr>
          <a:xfrm>
            <a:off x="9755453" y="4365103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accent2"/>
                </a:solidFill>
              </a:rPr>
              <a:t>125 M€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77193-E4F9-A151-6A55-BB1AA9BA3660}"/>
              </a:ext>
            </a:extLst>
          </p:cNvPr>
          <p:cNvSpPr txBox="1"/>
          <p:nvPr/>
        </p:nvSpPr>
        <p:spPr>
          <a:xfrm>
            <a:off x="10878092" y="436510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accent2"/>
                </a:solidFill>
              </a:rPr>
              <a:t>87 M€</a:t>
            </a:r>
          </a:p>
        </p:txBody>
      </p:sp>
    </p:spTree>
    <p:extLst>
      <p:ext uri="{BB962C8B-B14F-4D97-AF65-F5344CB8AC3E}">
        <p14:creationId xmlns:p14="http://schemas.microsoft.com/office/powerpoint/2010/main" val="2412663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12-12T00:00:00.0000000Z"/>
  <p:tag name="OTLENDDATE" val="2023-03-12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12-12T00:00:00.0000000Z"/>
  <p:tag name="OTLENDDATE" val="2023-01-08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1-09T00:00:00.0000000Z"/>
  <p:tag name="OTLENDDATE" val="2023-02-12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2-13T00:00:00.0000000Z"/>
  <p:tag name="OTLENDDATE" val="2023-03-12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3-13T00:00:00.0000000Z"/>
  <p:tag name="OTLENDDATE" val="2023-04-09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4-10T00:00:00.0000000Z"/>
  <p:tag name="OTLENDDATE" val="2023-05-14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5-15T00:00:00.0000000Z"/>
  <p:tag name="OTLENDDATE" val="2023-06-11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3-06T00:00:00.0000000Z"/>
  <p:tag name="OTLENDDATE" val="2023-04-03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6-12T00:00:00.0000000Z"/>
  <p:tag name="OTLENDDATE" val="2023-07-12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4-17T23:59:00.0000000Z"/>
  <p:tag name="OTLENDDATE" val="2023-05-17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6-12T23:59:00.0000000Z"/>
  <p:tag name="OTLENDDATE" val="2023-07-12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12-12T00:00:00.0000000Z"/>
  <p:tag name="OTLENDDATE" val="2022-12-18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12-26T00:00:00.0000000Z"/>
  <p:tag name="OTLENDDATE" val="2023-01-01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1-02T00:00:00.0000000Z"/>
  <p:tag name="OTLENDDATE" val="2023-01-08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1-09T00:00:00.0000000Z"/>
  <p:tag name="OTLENDDATE" val="2023-01-15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1-16T00:00:00.0000000Z"/>
  <p:tag name="OTLENDDATE" val="2023-01-22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1-23T00:00:00.0000000Z"/>
  <p:tag name="OTLENDDATE" val="2023-01-29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1-30T00:00:00.0000000Z"/>
  <p:tag name="OTLENDDATE" val="2023-02-05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2-06T00:00:00.0000000Z"/>
  <p:tag name="OTLENDDATE" val="2023-02-12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2-13T00:00:00.0000000Z"/>
  <p:tag name="OTLENDDATE" val="2023-02-19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2-20T00:00:00.0000000Z"/>
  <p:tag name="OTLENDDATE" val="2023-02-26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2-27T00:00:00.0000000Z"/>
  <p:tag name="OTLENDDATE" val="2023-03-05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3-06T00:00:00.0000000Z"/>
  <p:tag name="OTLENDDATE" val="2023-03-12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2-12-19T00:00:00.0000000Z"/>
  <p:tag name="OTLENDDATE" val="2022-12-25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2-13T00:00:00.0000000Z"/>
  <p:tag name="OTLENDDATE" val="2023-04-16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3-05-18T23:59:00.0000000Z"/>
  <p:tag name="OTLENDDATE" val="2023-06-11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HAPEPADDINGTOP" val="3"/>
  <p:tag name="OTLMARKERSHAPE" val="OTL"/>
  <p:tag name="OTLTIMEBANDCULTUREINFO" val="en"/>
  <p:tag name="OTLTIMEBANDQUICKPOSITION" val="Custom"/>
  <p:tag name="OTLTIMEBANDTHREEDEFFECTS" val="Gel"/>
  <p:tag name="OTLTIMEBANDAUTODATERANGE" val="True"/>
  <p:tag name="OTLTIMEBANDSTARTDATE" val="2021-01-01T00:00:00.0000000"/>
  <p:tag name="OTLTIMEBANDENDDATE" val="2027-12-31T23:59:00.0000000"/>
  <p:tag name="OTLTIMEBANDWORKINGDAYS" val="All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CALEFORMAT" val="MMM"/>
  <p:tag name="OTLTIMEBANDSCALETYPE" val="Months"/>
  <p:tag name="OTLTIMEBANDSHAPETYPE" val="EllipseTimeband"/>
  <p:tag name="OTLTIMEBANDSHAPEHEIGHT" val="30"/>
  <p:tag name="OTLTIMEBANDSHAPEPADDINGLEFT" val="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ck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NRA approval and EPR start of last 6 months"/>
  <p:tag name="OTLDATE" val="2023-07-12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Start 3-months reporting period"/>
  <p:tag name="OTLDATE" val="2022-12-12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H webinar"/>
  <p:tag name="OTLDATE" val="2023-02-09T23:59:00.0000000"/>
  <p:tag name="OTLPOSITIONONTASK" val="None"/>
  <p:tag name="OTLRELATEDTASKID" val="00000000-0000-0000-0000-00000000000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H WS"/>
  <p:tag name="OTLDATE" val="2023-03-27T23:59:00.0000000"/>
  <p:tag name="OTLPOSITIONONTASK" val="None"/>
  <p:tag name="OTLRELATEDTASKID" val="00000000-0000-0000-0000-00000000000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SH WS"/>
  <p:tag name="OTLDATE" val="2023-03-27T23:59:00.0000000"/>
  <p:tag name="OTLPOSITIONONTASK" val="None"/>
  <p:tag name="OTLRELATEDTASKID" val="00000000-0000-0000-0000-00000000000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Fingrid">
  <a:themeElements>
    <a:clrScheme name="Fingrid värit">
      <a:dk1>
        <a:srgbClr val="3E5660"/>
      </a:dk1>
      <a:lt1>
        <a:sysClr val="window" lastClr="FFFFFF"/>
      </a:lt1>
      <a:dk2>
        <a:srgbClr val="A15885"/>
      </a:dk2>
      <a:lt2>
        <a:srgbClr val="E9EEF2"/>
      </a:lt2>
      <a:accent1>
        <a:srgbClr val="D5121E"/>
      </a:accent1>
      <a:accent2>
        <a:srgbClr val="3E5660"/>
      </a:accent2>
      <a:accent3>
        <a:srgbClr val="6D838F"/>
      </a:accent3>
      <a:accent4>
        <a:srgbClr val="F8F43F"/>
      </a:accent4>
      <a:accent5>
        <a:srgbClr val="009A96"/>
      </a:accent5>
      <a:accent6>
        <a:srgbClr val="A15885"/>
      </a:accent6>
      <a:hlink>
        <a:srgbClr val="D5121E"/>
      </a:hlink>
      <a:folHlink>
        <a:srgbClr val="3E5660"/>
      </a:folHlink>
    </a:clrScheme>
    <a:fontScheme name="Fingird 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ngrid esitys 16_9.potx" id="{675C7AD2-BCD1-439D-97A0-C7806EBD8EA5}" vid="{04EDE57E-92DC-4532-B168-E00BE3C3FE7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Fingrid esitysmalli</Template>
  <TotalTime>4110</TotalTime>
  <Words>1595</Words>
  <Application>Microsoft Office PowerPoint</Application>
  <PresentationFormat>Widescreen</PresentationFormat>
  <Paragraphs>311</Paragraphs>
  <Slides>27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Segoe UI</vt:lpstr>
      <vt:lpstr>Wingdings</vt:lpstr>
      <vt:lpstr>Fingrid</vt:lpstr>
      <vt:lpstr>Flow-based rinnakkaisajojen tuloksia  12.12. – 12.3.2023</vt:lpstr>
      <vt:lpstr>Agenda 1. Johdanto 2. Pohjoismaisia tuloksia 3. Suomen tuloksia 4. Kuukauden nosto: SE2-SE3 mallinnusmuutoksien vaikutukset markkinatuloksiin</vt:lpstr>
      <vt:lpstr>Johdanto</vt:lpstr>
      <vt:lpstr>Ajankohtaista</vt:lpstr>
      <vt:lpstr>3 kuukauden tulosten arviointijakso</vt:lpstr>
      <vt:lpstr>Pohjoismaiden tuloksia rinnakkaisajoista</vt:lpstr>
      <vt:lpstr>Flow-based menetelmän ulkoiset rinnakkaisajot</vt:lpstr>
      <vt:lpstr>Rinnakkaisajojen tulokset: Pohjoismaat 1(3) Hintojen muutos (FB-NTC): 12.12.2022 – 12.3.2023</vt:lpstr>
      <vt:lpstr>Rinnakkaisajojen tulokset: Pohjoismaat 2(3) Markkinahyödyn muutos (FB-NTC): 12.12.2022 – 12.3.2023</vt:lpstr>
      <vt:lpstr>Rinnakkaisajojen tulokset: Pohjoismaat 3(3) Markkinahyödyn muutos alueittain (FB-NTC): 12.12.2022 – 12.3.2023</vt:lpstr>
      <vt:lpstr>Suomen tuloksia rinnakkaisajoista</vt:lpstr>
      <vt:lpstr>Rinnakkaisajojen tulokset: Suomi 1(5) Yhteenveto: 12.12.2022 – 12.3.2023</vt:lpstr>
      <vt:lpstr>Rinnakkaisajojen tulokset: Suomi 2(5) Suomen aluehinnan muutos: 12.12.2022 – 12.3.2023</vt:lpstr>
      <vt:lpstr>Rinnakkaisajojen tulokset: Suomi 3(5) Markkinahyödyn muutos (FB-NTC): 12.12.2022 – 12.3.2023</vt:lpstr>
      <vt:lpstr>Rinnakkaisajojen tulokset: Suomi 4(5) Aluehintaero: 12.12.2022 – 12.3.2023</vt:lpstr>
      <vt:lpstr>Rinnakkaisajojen tulokset: Suomi 5(5) Sähkönsiirto muille tarjousalueille: 12.12.2022 – 12.3.2023</vt:lpstr>
      <vt:lpstr>Kuukauden nosto:  Viikko 10 tulokset: SE2-SE3 mallinnusmuutoksien vaikutukset markkinatuloksiin</vt:lpstr>
      <vt:lpstr>Mallinnusmuutoksien vaikutukset markkinatuloksiin</vt:lpstr>
      <vt:lpstr>SE2-SE3 mallinnusmuutokset </vt:lpstr>
      <vt:lpstr>Viikon 10 hintamuutokset suhteessa aiempiin viikkoihin</vt:lpstr>
      <vt:lpstr>Markkinahyödyn muutos viikolla 10 (FB-NTC)  6.-12.3.2023</vt:lpstr>
      <vt:lpstr>NO4 ja SE1 hinta</vt:lpstr>
      <vt:lpstr>Nettopositio (FB-NTC)</vt:lpstr>
      <vt:lpstr>Yhteenveto</vt:lpstr>
      <vt:lpstr>Poimintoja tuloksista tarkastellulla ajanjaksolla (12.12. – 12.3.2023)</vt:lpstr>
      <vt:lpstr>Lisätietoa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based  Sähkömarkkina-toimikunta</dc:title>
  <dc:creator>Virasjoki Vilma</dc:creator>
  <cp:lastModifiedBy>Korhonen Niko</cp:lastModifiedBy>
  <cp:revision>59</cp:revision>
  <dcterms:created xsi:type="dcterms:W3CDTF">2023-03-02T08:10:23Z</dcterms:created>
  <dcterms:modified xsi:type="dcterms:W3CDTF">2023-04-14T09:38:20Z</dcterms:modified>
</cp:coreProperties>
</file>