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4"/>
    <p:sldMasterId id="2147483960" r:id="rId5"/>
  </p:sldMasterIdLst>
  <p:notesMasterIdLst>
    <p:notesMasterId r:id="rId16"/>
  </p:notesMasterIdLst>
  <p:sldIdLst>
    <p:sldId id="267" r:id="rId6"/>
    <p:sldId id="2147378442" r:id="rId7"/>
    <p:sldId id="2147378397" r:id="rId8"/>
    <p:sldId id="2147378457" r:id="rId9"/>
    <p:sldId id="2147378444" r:id="rId10"/>
    <p:sldId id="2147378455" r:id="rId11"/>
    <p:sldId id="2147378447" r:id="rId12"/>
    <p:sldId id="347" r:id="rId13"/>
    <p:sldId id="2147378453" r:id="rId14"/>
    <p:sldId id="27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889D41-D3BE-951F-14F1-A6DC110E84D3}" name="Lahtinen Elina" initials="LE" userId="S::Elina.Kauppinen@fingrid.fi::d6bceb88-8560-4edb-af14-55e499c1e77d" providerId="AD"/>
  <p188:author id="{2146B27F-8172-C163-083E-1292380061B1}" name="Lahtinen Elina" initials="LE" userId="S::Elina.Lahtinen@fingrid.fi::d6bceb88-8560-4edb-af14-55e499c1e7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7CD"/>
    <a:srgbClr val="B7C3B3"/>
    <a:srgbClr val="E79E81"/>
    <a:srgbClr val="9DC7B4"/>
    <a:srgbClr val="BCB996"/>
    <a:srgbClr val="BED0BE"/>
    <a:srgbClr val="8BD9B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58F13-A129-4241-981A-3B09F4BA91D8}" v="5" dt="2023-05-02T11:32:12.731"/>
    <p1510:client id="{45B2EA07-B6B5-4D66-88E7-22F70648739D}" v="17" dt="2023-05-02T07:02:45.855"/>
  </p1510:revLst>
</p1510:revInfo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htinen Elina" userId="S::elina.lahtinen@fingrid.fi::d6bceb88-8560-4edb-af14-55e499c1e77d" providerId="AD" clId="Web-{45B2EA07-B6B5-4D66-88E7-22F70648739D}"/>
    <pc:docChg chg="modSld">
      <pc:chgData name="Lahtinen Elina" userId="S::elina.lahtinen@fingrid.fi::d6bceb88-8560-4edb-af14-55e499c1e77d" providerId="AD" clId="Web-{45B2EA07-B6B5-4D66-88E7-22F70648739D}" dt="2023-05-02T07:02:44.464" v="13" actId="20577"/>
      <pc:docMkLst>
        <pc:docMk/>
      </pc:docMkLst>
      <pc:sldChg chg="modSp">
        <pc:chgData name="Lahtinen Elina" userId="S::elina.lahtinen@fingrid.fi::d6bceb88-8560-4edb-af14-55e499c1e77d" providerId="AD" clId="Web-{45B2EA07-B6B5-4D66-88E7-22F70648739D}" dt="2023-05-02T07:02:44.464" v="13" actId="20577"/>
        <pc:sldMkLst>
          <pc:docMk/>
          <pc:sldMk cId="714283926" sldId="267"/>
        </pc:sldMkLst>
        <pc:spChg chg="mod">
          <ac:chgData name="Lahtinen Elina" userId="S::elina.lahtinen@fingrid.fi::d6bceb88-8560-4edb-af14-55e499c1e77d" providerId="AD" clId="Web-{45B2EA07-B6B5-4D66-88E7-22F70648739D}" dt="2023-05-02T07:02:44.464" v="13" actId="20577"/>
          <ac:spMkLst>
            <pc:docMk/>
            <pc:sldMk cId="714283926" sldId="267"/>
            <ac:spMk id="3" creationId="{46090103-1106-485B-9B1B-0343A32A545A}"/>
          </ac:spMkLst>
        </pc:spChg>
        <pc:spChg chg="mod">
          <ac:chgData name="Lahtinen Elina" userId="S::elina.lahtinen@fingrid.fi::d6bceb88-8560-4edb-af14-55e499c1e77d" providerId="AD" clId="Web-{45B2EA07-B6B5-4D66-88E7-22F70648739D}" dt="2023-05-02T07:02:31.824" v="9" actId="20577"/>
          <ac:spMkLst>
            <pc:docMk/>
            <pc:sldMk cId="714283926" sldId="267"/>
            <ac:spMk id="5" creationId="{8798211D-CA94-4D39-A26F-C98A362F795F}"/>
          </ac:spMkLst>
        </pc:spChg>
      </pc:sldChg>
    </pc:docChg>
  </pc:docChgLst>
  <pc:docChgLst>
    <pc:chgData name="Lahtinen Elina" userId="d6bceb88-8560-4edb-af14-55e499c1e77d" providerId="ADAL" clId="{06158F13-A129-4241-981A-3B09F4BA91D8}"/>
    <pc:docChg chg="custSel addSld delSld modSld">
      <pc:chgData name="Lahtinen Elina" userId="d6bceb88-8560-4edb-af14-55e499c1e77d" providerId="ADAL" clId="{06158F13-A129-4241-981A-3B09F4BA91D8}" dt="2023-05-02T11:32:30.681" v="244" actId="478"/>
      <pc:docMkLst>
        <pc:docMk/>
      </pc:docMkLst>
      <pc:sldChg chg="addSp delSp modSp mod modClrScheme chgLayout">
        <pc:chgData name="Lahtinen Elina" userId="d6bceb88-8560-4edb-af14-55e499c1e77d" providerId="ADAL" clId="{06158F13-A129-4241-981A-3B09F4BA91D8}" dt="2023-04-28T10:38:01.366" v="4" actId="478"/>
        <pc:sldMkLst>
          <pc:docMk/>
          <pc:sldMk cId="714283926" sldId="267"/>
        </pc:sldMkLst>
        <pc:spChg chg="mod">
          <ac:chgData name="Lahtinen Elina" userId="d6bceb88-8560-4edb-af14-55e499c1e77d" providerId="ADAL" clId="{06158F13-A129-4241-981A-3B09F4BA91D8}" dt="2023-04-28T10:37:57.320" v="3" actId="26606"/>
          <ac:spMkLst>
            <pc:docMk/>
            <pc:sldMk cId="714283926" sldId="267"/>
            <ac:spMk id="2" creationId="{969EC2C7-D85C-4229-859D-01A57A9D63D1}"/>
          </ac:spMkLst>
        </pc:spChg>
        <pc:spChg chg="mod">
          <ac:chgData name="Lahtinen Elina" userId="d6bceb88-8560-4edb-af14-55e499c1e77d" providerId="ADAL" clId="{06158F13-A129-4241-981A-3B09F4BA91D8}" dt="2023-04-28T10:37:57.320" v="3" actId="26606"/>
          <ac:spMkLst>
            <pc:docMk/>
            <pc:sldMk cId="714283926" sldId="267"/>
            <ac:spMk id="3" creationId="{46090103-1106-485B-9B1B-0343A32A545A}"/>
          </ac:spMkLst>
        </pc:spChg>
        <pc:spChg chg="mod">
          <ac:chgData name="Lahtinen Elina" userId="d6bceb88-8560-4edb-af14-55e499c1e77d" providerId="ADAL" clId="{06158F13-A129-4241-981A-3B09F4BA91D8}" dt="2023-04-28T10:37:57.320" v="3" actId="26606"/>
          <ac:spMkLst>
            <pc:docMk/>
            <pc:sldMk cId="714283926" sldId="267"/>
            <ac:spMk id="5" creationId="{8798211D-CA94-4D39-A26F-C98A362F795F}"/>
          </ac:spMkLst>
        </pc:spChg>
        <pc:spChg chg="mod modVis">
          <ac:chgData name="Lahtinen Elina" userId="d6bceb88-8560-4edb-af14-55e499c1e77d" providerId="ADAL" clId="{06158F13-A129-4241-981A-3B09F4BA91D8}" dt="2023-04-28T10:37:57.320" v="3" actId="26606"/>
          <ac:spMkLst>
            <pc:docMk/>
            <pc:sldMk cId="714283926" sldId="267"/>
            <ac:spMk id="6" creationId="{BE850370-9A1E-4CF2-9422-ACF8C96C7E97}"/>
          </ac:spMkLst>
        </pc:spChg>
        <pc:spChg chg="add del mod">
          <ac:chgData name="Lahtinen Elina" userId="d6bceb88-8560-4edb-af14-55e499c1e77d" providerId="ADAL" clId="{06158F13-A129-4241-981A-3B09F4BA91D8}" dt="2023-04-28T10:38:01.366" v="4" actId="478"/>
          <ac:spMkLst>
            <pc:docMk/>
            <pc:sldMk cId="714283926" sldId="267"/>
            <ac:spMk id="12" creationId="{AB54B66A-BBC6-CDA7-51A6-68C00CFF5875}"/>
          </ac:spMkLst>
        </pc:spChg>
        <pc:spChg chg="add mod">
          <ac:chgData name="Lahtinen Elina" userId="d6bceb88-8560-4edb-af14-55e499c1e77d" providerId="ADAL" clId="{06158F13-A129-4241-981A-3B09F4BA91D8}" dt="2023-04-28T10:37:57.320" v="3" actId="26606"/>
          <ac:spMkLst>
            <pc:docMk/>
            <pc:sldMk cId="714283926" sldId="267"/>
            <ac:spMk id="14" creationId="{801E9424-C721-0B42-A66E-2D6DBD84E807}"/>
          </ac:spMkLst>
        </pc:spChg>
        <pc:picChg chg="add mod ord">
          <ac:chgData name="Lahtinen Elina" userId="d6bceb88-8560-4edb-af14-55e499c1e77d" providerId="ADAL" clId="{06158F13-A129-4241-981A-3B09F4BA91D8}" dt="2023-04-28T10:37:57.320" v="3" actId="26606"/>
          <ac:picMkLst>
            <pc:docMk/>
            <pc:sldMk cId="714283926" sldId="267"/>
            <ac:picMk id="7" creationId="{F0467163-5ABE-AE1E-6880-A1D0B2BF5020}"/>
          </ac:picMkLst>
        </pc:picChg>
      </pc:sldChg>
      <pc:sldChg chg="addSp delSp modSp mod">
        <pc:chgData name="Lahtinen Elina" userId="d6bceb88-8560-4edb-af14-55e499c1e77d" providerId="ADAL" clId="{06158F13-A129-4241-981A-3B09F4BA91D8}" dt="2023-05-02T11:32:30.681" v="244" actId="478"/>
        <pc:sldMkLst>
          <pc:docMk/>
          <pc:sldMk cId="3736779223" sldId="2147378444"/>
        </pc:sldMkLst>
        <pc:spChg chg="add del mod">
          <ac:chgData name="Lahtinen Elina" userId="d6bceb88-8560-4edb-af14-55e499c1e77d" providerId="ADAL" clId="{06158F13-A129-4241-981A-3B09F4BA91D8}" dt="2023-05-02T11:32:30.681" v="244" actId="478"/>
          <ac:spMkLst>
            <pc:docMk/>
            <pc:sldMk cId="3736779223" sldId="2147378444"/>
            <ac:spMk id="4" creationId="{05C3E01A-F5BE-DB6D-FD6D-70B2C5581A5B}"/>
          </ac:spMkLst>
        </pc:spChg>
        <pc:spChg chg="mod">
          <ac:chgData name="Lahtinen Elina" userId="d6bceb88-8560-4edb-af14-55e499c1e77d" providerId="ADAL" clId="{06158F13-A129-4241-981A-3B09F4BA91D8}" dt="2023-05-02T11:32:28.169" v="243" actId="207"/>
          <ac:spMkLst>
            <pc:docMk/>
            <pc:sldMk cId="3736779223" sldId="2147378444"/>
            <ac:spMk id="12" creationId="{E4AEEE56-B987-C3B2-E655-73F937E4BB69}"/>
          </ac:spMkLst>
        </pc:spChg>
        <pc:spChg chg="mod">
          <ac:chgData name="Lahtinen Elina" userId="d6bceb88-8560-4edb-af14-55e499c1e77d" providerId="ADAL" clId="{06158F13-A129-4241-981A-3B09F4BA91D8}" dt="2023-05-02T07:14:16.455" v="129" actId="1076"/>
          <ac:spMkLst>
            <pc:docMk/>
            <pc:sldMk cId="3736779223" sldId="2147378444"/>
            <ac:spMk id="15" creationId="{65D034EA-E4D4-AAD9-1D0A-A084F61BB4ED}"/>
          </ac:spMkLst>
        </pc:spChg>
        <pc:spChg chg="mod">
          <ac:chgData name="Lahtinen Elina" userId="d6bceb88-8560-4edb-af14-55e499c1e77d" providerId="ADAL" clId="{06158F13-A129-4241-981A-3B09F4BA91D8}" dt="2023-05-02T07:14:16.455" v="129" actId="1076"/>
          <ac:spMkLst>
            <pc:docMk/>
            <pc:sldMk cId="3736779223" sldId="2147378444"/>
            <ac:spMk id="23" creationId="{3A55A610-0FA0-CE4A-7269-2B74AA1F9298}"/>
          </ac:spMkLst>
        </pc:spChg>
      </pc:sldChg>
      <pc:sldChg chg="modSp mod">
        <pc:chgData name="Lahtinen Elina" userId="d6bceb88-8560-4edb-af14-55e499c1e77d" providerId="ADAL" clId="{06158F13-A129-4241-981A-3B09F4BA91D8}" dt="2023-05-02T07:18:16.456" v="236" actId="20577"/>
        <pc:sldMkLst>
          <pc:docMk/>
          <pc:sldMk cId="1390279856" sldId="2147378455"/>
        </pc:sldMkLst>
        <pc:spChg chg="mod">
          <ac:chgData name="Lahtinen Elina" userId="d6bceb88-8560-4edb-af14-55e499c1e77d" providerId="ADAL" clId="{06158F13-A129-4241-981A-3B09F4BA91D8}" dt="2023-05-02T07:18:16.456" v="236" actId="20577"/>
          <ac:spMkLst>
            <pc:docMk/>
            <pc:sldMk cId="1390279856" sldId="2147378455"/>
            <ac:spMk id="2" creationId="{DBD96B46-F210-B66B-977C-48615B7AD864}"/>
          </ac:spMkLst>
        </pc:spChg>
        <pc:spChg chg="mod">
          <ac:chgData name="Lahtinen Elina" userId="d6bceb88-8560-4edb-af14-55e499c1e77d" providerId="ADAL" clId="{06158F13-A129-4241-981A-3B09F4BA91D8}" dt="2023-05-02T07:17:27.461" v="225" actId="20577"/>
          <ac:spMkLst>
            <pc:docMk/>
            <pc:sldMk cId="1390279856" sldId="2147378455"/>
            <ac:spMk id="3" creationId="{CFB6BE6C-C23B-D4F4-EC7B-4182D22785C1}"/>
          </ac:spMkLst>
        </pc:spChg>
      </pc:sldChg>
      <pc:sldChg chg="addSp delSp modSp new del mod">
        <pc:chgData name="Lahtinen Elina" userId="d6bceb88-8560-4edb-af14-55e499c1e77d" providerId="ADAL" clId="{06158F13-A129-4241-981A-3B09F4BA91D8}" dt="2023-05-02T07:18:34.785" v="238" actId="2696"/>
        <pc:sldMkLst>
          <pc:docMk/>
          <pc:sldMk cId="1687968214" sldId="2147378456"/>
        </pc:sldMkLst>
        <pc:spChg chg="del mod">
          <ac:chgData name="Lahtinen Elina" userId="d6bceb88-8560-4edb-af14-55e499c1e77d" providerId="ADAL" clId="{06158F13-A129-4241-981A-3B09F4BA91D8}" dt="2023-05-02T07:13:43.704" v="127" actId="478"/>
          <ac:spMkLst>
            <pc:docMk/>
            <pc:sldMk cId="1687968214" sldId="2147378456"/>
            <ac:spMk id="2" creationId="{A466EB5A-3491-27EB-8ABF-94391BBFCBA4}"/>
          </ac:spMkLst>
        </pc:spChg>
        <pc:spChg chg="mod">
          <ac:chgData name="Lahtinen Elina" userId="d6bceb88-8560-4edb-af14-55e499c1e77d" providerId="ADAL" clId="{06158F13-A129-4241-981A-3B09F4BA91D8}" dt="2023-04-28T10:40:26.808" v="70" actId="20577"/>
          <ac:spMkLst>
            <pc:docMk/>
            <pc:sldMk cId="1687968214" sldId="2147378456"/>
            <ac:spMk id="3" creationId="{8E0D144B-AF4B-0CB4-1D27-7FAF65BE4F6D}"/>
          </ac:spMkLst>
        </pc:spChg>
        <pc:spChg chg="add mod">
          <ac:chgData name="Lahtinen Elina" userId="d6bceb88-8560-4edb-af14-55e499c1e77d" providerId="ADAL" clId="{06158F13-A129-4241-981A-3B09F4BA91D8}" dt="2023-05-02T07:13:43.704" v="127" actId="478"/>
          <ac:spMkLst>
            <pc:docMk/>
            <pc:sldMk cId="1687968214" sldId="2147378456"/>
            <ac:spMk id="8" creationId="{4A5623CF-B9B5-FA8E-1203-C0A412993155}"/>
          </ac:spMkLst>
        </pc:spChg>
      </pc:sldChg>
      <pc:sldChg chg="addSp delSp modSp new mod modClrScheme chgLayout">
        <pc:chgData name="Lahtinen Elina" userId="d6bceb88-8560-4edb-af14-55e499c1e77d" providerId="ADAL" clId="{06158F13-A129-4241-981A-3B09F4BA91D8}" dt="2023-05-02T07:22:30.237" v="239" actId="478"/>
        <pc:sldMkLst>
          <pc:docMk/>
          <pc:sldMk cId="3318177644" sldId="2147378457"/>
        </pc:sldMkLst>
        <pc:spChg chg="del mod">
          <ac:chgData name="Lahtinen Elina" userId="d6bceb88-8560-4edb-af14-55e499c1e77d" providerId="ADAL" clId="{06158F13-A129-4241-981A-3B09F4BA91D8}" dt="2023-05-02T07:12:32.640" v="76" actId="26606"/>
          <ac:spMkLst>
            <pc:docMk/>
            <pc:sldMk cId="3318177644" sldId="2147378457"/>
            <ac:spMk id="2" creationId="{96902415-7363-DBBC-A255-9CDABE4DE9F8}"/>
          </ac:spMkLst>
        </pc:spChg>
        <pc:spChg chg="del">
          <ac:chgData name="Lahtinen Elina" userId="d6bceb88-8560-4edb-af14-55e499c1e77d" providerId="ADAL" clId="{06158F13-A129-4241-981A-3B09F4BA91D8}" dt="2023-05-02T07:12:32.640" v="76" actId="26606"/>
          <ac:spMkLst>
            <pc:docMk/>
            <pc:sldMk cId="3318177644" sldId="2147378457"/>
            <ac:spMk id="3" creationId="{C2F16B53-E7F9-AAAA-1E74-366F50742C84}"/>
          </ac:spMkLst>
        </pc:spChg>
        <pc:spChg chg="mod">
          <ac:chgData name="Lahtinen Elina" userId="d6bceb88-8560-4edb-af14-55e499c1e77d" providerId="ADAL" clId="{06158F13-A129-4241-981A-3B09F4BA91D8}" dt="2023-05-02T07:12:32.640" v="76" actId="26606"/>
          <ac:spMkLst>
            <pc:docMk/>
            <pc:sldMk cId="3318177644" sldId="2147378457"/>
            <ac:spMk id="4" creationId="{7EA50AAE-BD70-041D-000F-D7B945C7876B}"/>
          </ac:spMkLst>
        </pc:spChg>
        <pc:spChg chg="del mod">
          <ac:chgData name="Lahtinen Elina" userId="d6bceb88-8560-4edb-af14-55e499c1e77d" providerId="ADAL" clId="{06158F13-A129-4241-981A-3B09F4BA91D8}" dt="2023-05-02T07:22:30.237" v="239" actId="478"/>
          <ac:spMkLst>
            <pc:docMk/>
            <pc:sldMk cId="3318177644" sldId="2147378457"/>
            <ac:spMk id="5" creationId="{99CB220A-5DE4-D8B0-2E91-549DD9EFCBD7}"/>
          </ac:spMkLst>
        </pc:spChg>
        <pc:spChg chg="mod">
          <ac:chgData name="Lahtinen Elina" userId="d6bceb88-8560-4edb-af14-55e499c1e77d" providerId="ADAL" clId="{06158F13-A129-4241-981A-3B09F4BA91D8}" dt="2023-05-02T07:12:32.640" v="76" actId="26606"/>
          <ac:spMkLst>
            <pc:docMk/>
            <pc:sldMk cId="3318177644" sldId="2147378457"/>
            <ac:spMk id="6" creationId="{74888F74-A631-3537-7F69-C9BC03183D6E}"/>
          </ac:spMkLst>
        </pc:spChg>
        <pc:spChg chg="del">
          <ac:chgData name="Lahtinen Elina" userId="d6bceb88-8560-4edb-af14-55e499c1e77d" providerId="ADAL" clId="{06158F13-A129-4241-981A-3B09F4BA91D8}" dt="2023-05-02T07:12:32.640" v="76" actId="26606"/>
          <ac:spMkLst>
            <pc:docMk/>
            <pc:sldMk cId="3318177644" sldId="2147378457"/>
            <ac:spMk id="7" creationId="{7919760D-50DA-C271-A619-51BD83C6A749}"/>
          </ac:spMkLst>
        </pc:spChg>
        <pc:spChg chg="add mod">
          <ac:chgData name="Lahtinen Elina" userId="d6bceb88-8560-4edb-af14-55e499c1e77d" providerId="ADAL" clId="{06158F13-A129-4241-981A-3B09F4BA91D8}" dt="2023-05-02T07:13:10.431" v="126" actId="790"/>
          <ac:spMkLst>
            <pc:docMk/>
            <pc:sldMk cId="3318177644" sldId="2147378457"/>
            <ac:spMk id="13" creationId="{D9C46E61-0C74-B16E-D6A1-E85A946D761D}"/>
          </ac:spMkLst>
        </pc:spChg>
        <pc:picChg chg="add mod ord">
          <ac:chgData name="Lahtinen Elina" userId="d6bceb88-8560-4edb-af14-55e499c1e77d" providerId="ADAL" clId="{06158F13-A129-4241-981A-3B09F4BA91D8}" dt="2023-05-02T07:12:32.640" v="76" actId="26606"/>
          <ac:picMkLst>
            <pc:docMk/>
            <pc:sldMk cId="3318177644" sldId="2147378457"/>
            <ac:picMk id="8" creationId="{E9DF7467-C427-AA2F-34E2-A0427BC4FE06}"/>
          </ac:picMkLst>
        </pc:picChg>
      </pc:sldChg>
      <pc:sldChg chg="new del">
        <pc:chgData name="Lahtinen Elina" userId="d6bceb88-8560-4edb-af14-55e499c1e77d" providerId="ADAL" clId="{06158F13-A129-4241-981A-3B09F4BA91D8}" dt="2023-05-02T07:18:32.690" v="237" actId="2696"/>
        <pc:sldMkLst>
          <pc:docMk/>
          <pc:sldMk cId="1004908600" sldId="21473784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CC2FE-FF38-4ECB-8BFF-53BEE2AD9988}" type="datetimeFigureOut">
              <a:rPr lang="fi-FI" smtClean="0"/>
              <a:t>2.5.2023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6658-3BC9-412F-ADF6-36A2A8177A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87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C3E1C-83FA-4F24-9734-747A9A04FFF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84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D101C-F8DE-4B61-B1E9-760EFE719F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8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1.sv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fld id="{77CAEF7A-22E4-4D09-BB6E-4922D21B5BBA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353056-16F9-49DC-82F7-BCDE5E3D5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5B9C4085-3161-4F0C-B611-CEC65C7FA7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3832" y="1574114"/>
            <a:ext cx="5184000" cy="40401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96211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3483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51743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3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17845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4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45360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5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97455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68FF938F-C8E2-46F0-89B5-8EE70A7CC742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2052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7F2A112A-3753-48B0-9B81-6B2184C3296C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7773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221374"/>
            <a:ext cx="5480050" cy="3456000"/>
          </a:xfrm>
        </p:spPr>
        <p:txBody>
          <a:bodyPr anchor="ctr"/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5104494"/>
            <a:ext cx="5480050" cy="9271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557D503-6ECA-47E3-A051-E61901DBC059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7DC62B2A-7184-46CA-AB71-2911DDB0A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060579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6E4AAD7-9231-4C64-8FD3-F82D50A978C7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49E8D4C3-2FDF-454E-88C2-BBE58E09FD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84425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3BCB-DBF1-4053-B9E5-A6BCC30B6322}" type="datetime1">
              <a:rPr lang="fi-FI" smtClean="0"/>
              <a:t>2.5.2023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55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 2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A680613-8FC9-4DB1-9565-1B39D7683FC4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52DB364D-7BF2-4545-A569-D64F0DE37A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A15885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113730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 3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9E17061F-722E-4FDB-A924-F818D2EAADD1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F5CEAFB6-948E-4A9A-8FD7-6E846FD20A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9A96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40075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754743"/>
            <a:ext cx="10515600" cy="526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85269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BECC-6841-4B08-A852-82EC60E99E5E}" type="datetime1">
              <a:rPr lang="fi-FI" smtClean="0"/>
              <a:t>2.5.2023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4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C02C-78A1-4459-A432-4A39F986BD93}" type="datetime1">
              <a:rPr lang="fi-FI" smtClean="0"/>
              <a:t>2.5.2023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993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99D5067B-AA59-4B55-9318-1587DBA05AB4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B6910F5-0BCE-44F1-80AB-E4D636ADD7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14543720-644D-456A-83FF-5E5BDA23DD84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4599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56896B97-EA48-49A1-B4DA-39E2068ABE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C67B93-A48D-4C12-A99B-E95438E6953D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D6DBD8D2-385C-4A87-8D56-8025CCCFDEDC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303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18C9008-302C-4D5E-B1F9-7C2C9710F5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2523BF-4391-41DA-8F83-5AB0888EE3BF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665DF10-0DE4-42AE-B0A1-46D4B3BA164B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1565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4B693F4-3ADE-4990-BC8D-9642C3AD4A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9E2EA8-524E-494D-AC44-7975977B7A3E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F037182A-D788-4522-9B1B-AEC8AE74A97E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06107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76A84C7-7293-41B8-A5EF-FD1D46B56A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645D0-8041-4ECC-B882-F842864EFDFA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A9B245C-C3BC-4B0E-BEE5-1C41CB9E2830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8823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28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0741-F5DD-4566-B9B7-67C15F386E6D}" type="datetime1">
              <a:rPr lang="fi-FI" smtClean="0"/>
              <a:t>2.5.2023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525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6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7A400D85-3E09-47C6-A9FA-050B74A86C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BEC102-DBE1-46CE-8869-52088B21FFA6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BE3DF4FE-EFB5-4725-914C-6521A2542EA3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77418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7">
    <p:bg>
      <p:bgPr>
        <a:solidFill>
          <a:srgbClr val="D51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219171B-4CC9-4B9C-9C8C-913BCB46C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E6191-5747-4326-A102-936C60D57422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1DA5194-0C15-4B8A-9FD0-6017B5F11B06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0962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8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2D9DADB2-0561-4EBB-B781-717E322CAC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5C3AEF-A39D-4157-85F0-65FD747FAF26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87370BD-13F3-4A48-ADE2-F62B3821942E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3433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9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5DF9B3FF-F08A-46AF-9787-1C98AADAFB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18F00-F1FD-4DBE-96EB-C49695FD3A2D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332DE217-7F4C-44F2-9E55-AD5F5478987C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19719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Fax. 030 395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4FBF202F-80C2-49A4-AE52-309486513A19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DDCB2E-3DC8-4F8A-B6CA-780F8911C84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30730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Fax. 030 395 5196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50172C2E-C538-4B72-A342-F1161A7B383A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2013A-B15F-4BE9-9275-DBB3FDAE4DE2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09086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7" name="Tekstiruutu 6">
            <a:hlinkClick r:id="rId2"/>
            <a:extLst>
              <a:ext uri="{FF2B5EF4-FFF2-40B4-BE49-F238E27FC236}">
                <a16:creationId xmlns:a16="http://schemas.microsoft.com/office/drawing/2014/main" id="{390A78D5-5463-4A5C-B4C4-2E11B03FAE29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err="1">
              <a:solidFill>
                <a:schemeClr val="accent2"/>
              </a:solidFill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662D061D-293C-44A8-84D7-144F3F9AB2F6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34575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err="1">
              <a:solidFill>
                <a:schemeClr val="accent2"/>
              </a:solidFill>
            </a:endParaRPr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9FDC4D26-30DA-4B2B-B573-6AC744FE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8CBB77B8-E8E4-4BB8-B4CF-28356FE0813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01157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2F3AEC0-3CDC-4083-ABC6-8ABD9FC4DE74}"/>
              </a:ext>
            </a:extLst>
          </p:cNvPr>
          <p:cNvSpPr/>
          <p:nvPr/>
        </p:nvSpPr>
        <p:spPr>
          <a:xfrm>
            <a:off x="8976000" y="-2"/>
            <a:ext cx="3060000" cy="2340000"/>
          </a:xfrm>
          <a:prstGeom prst="rect">
            <a:avLst/>
          </a:prstGeom>
          <a:solidFill>
            <a:srgbClr val="D51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89000"/>
            <a:ext cx="633780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accent2"/>
                </a:solidFill>
              </a:rPr>
              <a:t>Fax. +358 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>
                <a:solidFill>
                  <a:schemeClr val="accent2"/>
                </a:solidFill>
              </a:rPr>
              <a:t>www.fingrid.fi</a:t>
            </a:r>
          </a:p>
          <a:p>
            <a:pPr>
              <a:lnSpc>
                <a:spcPct val="125000"/>
              </a:lnSpc>
            </a:pPr>
            <a:endParaRPr lang="fi-FI" sz="1400" noProof="0">
              <a:solidFill>
                <a:schemeClr val="accent2"/>
              </a:solidFill>
            </a:endParaRPr>
          </a:p>
        </p:txBody>
      </p:sp>
      <p:sp>
        <p:nvSpPr>
          <p:cNvPr id="14" name="Tekstiruutu 13">
            <a:hlinkClick r:id="rId2"/>
            <a:extLst>
              <a:ext uri="{FF2B5EF4-FFF2-40B4-BE49-F238E27FC236}">
                <a16:creationId xmlns:a16="http://schemas.microsoft.com/office/drawing/2014/main" id="{5D467619-83CC-4F44-B5DC-D4BD73E45845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err="1">
              <a:solidFill>
                <a:schemeClr val="accent2"/>
              </a:solidFill>
            </a:endParaRPr>
          </a:p>
        </p:txBody>
      </p:sp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8E657B4D-9CE7-4D4C-941F-75FA67524A7B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3B6A49EB-C433-47AD-93EF-95FEFFD9E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2343150"/>
          </a:xfrm>
          <a:custGeom>
            <a:avLst/>
            <a:gdLst>
              <a:gd name="connsiteX0" fmla="*/ 10981159 w 12192000"/>
              <a:gd name="connsiteY0" fmla="*/ 0 h 2343150"/>
              <a:gd name="connsiteX1" fmla="*/ 12192000 w 12192000"/>
              <a:gd name="connsiteY1" fmla="*/ 0 h 2343150"/>
              <a:gd name="connsiteX2" fmla="*/ 12192000 w 12192000"/>
              <a:gd name="connsiteY2" fmla="*/ 2343150 h 2343150"/>
              <a:gd name="connsiteX3" fmla="*/ 9735284 w 12192000"/>
              <a:gd name="connsiteY3" fmla="*/ 2343150 h 2343150"/>
              <a:gd name="connsiteX4" fmla="*/ 0 w 12192000"/>
              <a:gd name="connsiteY4" fmla="*/ 0 h 2343150"/>
              <a:gd name="connsiteX5" fmla="*/ 10960772 w 12192000"/>
              <a:gd name="connsiteY5" fmla="*/ 0 h 2343150"/>
              <a:gd name="connsiteX6" fmla="*/ 9714898 w 12192000"/>
              <a:gd name="connsiteY6" fmla="*/ 2343150 h 2343150"/>
              <a:gd name="connsiteX7" fmla="*/ 0 w 12192000"/>
              <a:gd name="connsiteY7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43150">
                <a:moveTo>
                  <a:pt x="10981159" y="0"/>
                </a:moveTo>
                <a:lnTo>
                  <a:pt x="12192000" y="0"/>
                </a:lnTo>
                <a:lnTo>
                  <a:pt x="12192000" y="2343150"/>
                </a:lnTo>
                <a:lnTo>
                  <a:pt x="9735284" y="2343150"/>
                </a:lnTo>
                <a:close/>
                <a:moveTo>
                  <a:pt x="0" y="0"/>
                </a:moveTo>
                <a:lnTo>
                  <a:pt x="10960772" y="0"/>
                </a:lnTo>
                <a:lnTo>
                  <a:pt x="9714898" y="2343150"/>
                </a:lnTo>
                <a:lnTo>
                  <a:pt x="0" y="2343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rgbClr val="3E566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228105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kuvall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BA933F95-D0B3-45D5-B7A7-EE510913ECBA}"/>
              </a:ext>
            </a:extLst>
          </p:cNvPr>
          <p:cNvSpPr/>
          <p:nvPr/>
        </p:nvSpPr>
        <p:spPr>
          <a:xfrm>
            <a:off x="8976000" y="-2"/>
            <a:ext cx="3060000" cy="23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0800"/>
            <a:ext cx="6336000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6D4AD748-AE64-410D-9E72-F9BE7060CE50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err="1">
              <a:solidFill>
                <a:schemeClr val="accent2"/>
              </a:solidFill>
            </a:endParaRP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0DCA48D-0CE8-41D0-BADA-BD6185034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2343150"/>
          </a:xfrm>
          <a:custGeom>
            <a:avLst/>
            <a:gdLst>
              <a:gd name="connsiteX0" fmla="*/ 10981159 w 12192000"/>
              <a:gd name="connsiteY0" fmla="*/ 0 h 2343150"/>
              <a:gd name="connsiteX1" fmla="*/ 12192000 w 12192000"/>
              <a:gd name="connsiteY1" fmla="*/ 0 h 2343150"/>
              <a:gd name="connsiteX2" fmla="*/ 12192000 w 12192000"/>
              <a:gd name="connsiteY2" fmla="*/ 2343150 h 2343150"/>
              <a:gd name="connsiteX3" fmla="*/ 9735284 w 12192000"/>
              <a:gd name="connsiteY3" fmla="*/ 2343150 h 2343150"/>
              <a:gd name="connsiteX4" fmla="*/ 0 w 12192000"/>
              <a:gd name="connsiteY4" fmla="*/ 0 h 2343150"/>
              <a:gd name="connsiteX5" fmla="*/ 10960772 w 12192000"/>
              <a:gd name="connsiteY5" fmla="*/ 0 h 2343150"/>
              <a:gd name="connsiteX6" fmla="*/ 9714898 w 12192000"/>
              <a:gd name="connsiteY6" fmla="*/ 2343150 h 2343150"/>
              <a:gd name="connsiteX7" fmla="*/ 0 w 12192000"/>
              <a:gd name="connsiteY7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43150">
                <a:moveTo>
                  <a:pt x="10981159" y="0"/>
                </a:moveTo>
                <a:lnTo>
                  <a:pt x="12192000" y="0"/>
                </a:lnTo>
                <a:lnTo>
                  <a:pt x="12192000" y="2343150"/>
                </a:lnTo>
                <a:lnTo>
                  <a:pt x="9735284" y="2343150"/>
                </a:lnTo>
                <a:close/>
                <a:moveTo>
                  <a:pt x="0" y="0"/>
                </a:moveTo>
                <a:lnTo>
                  <a:pt x="10960772" y="0"/>
                </a:lnTo>
                <a:lnTo>
                  <a:pt x="9714898" y="2343150"/>
                </a:lnTo>
                <a:lnTo>
                  <a:pt x="0" y="2343150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44224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rakennus, istuminen, suuri, metalli&#10;&#10;Kuvaus luotu automaattisesti">
            <a:extLst>
              <a:ext uri="{FF2B5EF4-FFF2-40B4-BE49-F238E27FC236}">
                <a16:creationId xmlns:a16="http://schemas.microsoft.com/office/drawing/2014/main" id="{227B0BFC-3DF6-4050-96A6-0D96A8DA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7067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5" descr="En bild som visar vatten, tallrik, skål, snö&#10;&#10;Automatiskt genererad beskrivning">
            <a:extLst>
              <a:ext uri="{FF2B5EF4-FFF2-40B4-BE49-F238E27FC236}">
                <a16:creationId xmlns:a16="http://schemas.microsoft.com/office/drawing/2014/main" id="{C271820C-4B98-430D-826B-E173B6042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5175" cy="6905006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ADE711DB-CDB2-417F-93EA-111DC061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00" y="2608207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0C807B-F3AB-45E7-BF97-00B2AEA65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1414800"/>
            <a:ext cx="9144000" cy="1167533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pic>
        <p:nvPicPr>
          <p:cNvPr id="11" name="Bildobjekt 8">
            <a:extLst>
              <a:ext uri="{FF2B5EF4-FFF2-40B4-BE49-F238E27FC236}">
                <a16:creationId xmlns:a16="http://schemas.microsoft.com/office/drawing/2014/main" id="{01FB855E-C3BD-4180-B15D-B474EFAB3E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12883" y="549474"/>
            <a:ext cx="1207251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5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9321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BF558-6A5D-4CB0-A7ED-34E2C32B5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400" y="1792106"/>
            <a:ext cx="9388475" cy="4084820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/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279248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content/bulle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01" y="1792800"/>
            <a:ext cx="5600929" cy="3927093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73CEE2-018B-47F5-B138-7DE6F6272D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8595" y="1490133"/>
            <a:ext cx="4824000" cy="4244400"/>
          </a:xfrm>
        </p:spPr>
        <p:txBody>
          <a:bodyPr/>
          <a:lstStyle/>
          <a:p>
            <a:r>
              <a:rPr lang="da-DK" noProof="0"/>
              <a:t>Klik på ikonet for at tilføje et billede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9757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content/bullet and pictogr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01" y="1792800"/>
            <a:ext cx="5787000" cy="3927093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73CEE2-018B-47F5-B138-7DE6F6272D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12062" y="3623733"/>
            <a:ext cx="1504800" cy="1504800"/>
          </a:xfrm>
          <a:prstGeom prst="ellipse">
            <a:avLst/>
          </a:prstGeom>
        </p:spPr>
        <p:txBody>
          <a:bodyPr anchor="ctr" anchorCtr="1"/>
          <a:lstStyle>
            <a:lvl1pPr>
              <a:defRPr sz="1200"/>
            </a:lvl1pPr>
          </a:lstStyle>
          <a:p>
            <a:r>
              <a:rPr lang="en-GB" noProof="0"/>
              <a:t>Pictogram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621A1C8-46C0-4103-9CCC-981AD3EDF6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20728" y="3623733"/>
            <a:ext cx="1504800" cy="1504800"/>
          </a:xfrm>
          <a:prstGeom prst="ellipse">
            <a:avLst/>
          </a:prstGeom>
        </p:spPr>
        <p:txBody>
          <a:bodyPr anchor="ctr" anchorCtr="1"/>
          <a:lstStyle>
            <a:lvl1pPr>
              <a:defRPr sz="1200"/>
            </a:lvl1pPr>
          </a:lstStyle>
          <a:p>
            <a:r>
              <a:rPr lang="en-GB" noProof="0"/>
              <a:t>Pictogram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669A93E-CED9-4172-885B-D33D0A2AD9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12062" y="2023533"/>
            <a:ext cx="1504800" cy="1504800"/>
          </a:xfrm>
          <a:prstGeom prst="ellipse">
            <a:avLst/>
          </a:prstGeom>
        </p:spPr>
        <p:txBody>
          <a:bodyPr anchor="ctr" anchorCtr="1"/>
          <a:lstStyle>
            <a:lvl1pPr>
              <a:defRPr sz="1200"/>
            </a:lvl1pPr>
          </a:lstStyle>
          <a:p>
            <a:r>
              <a:rPr lang="en-GB" noProof="0"/>
              <a:t>Pictogram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C336500-6015-49D4-ADFC-CD5C24B785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20728" y="2023533"/>
            <a:ext cx="1504800" cy="1504800"/>
          </a:xfrm>
          <a:prstGeom prst="ellipse">
            <a:avLst/>
          </a:prstGeom>
        </p:spPr>
        <p:txBody>
          <a:bodyPr anchor="ctr" anchorCtr="1"/>
          <a:lstStyle>
            <a:lvl1pPr>
              <a:defRPr sz="1200"/>
            </a:lvl1pPr>
          </a:lstStyle>
          <a:p>
            <a:r>
              <a:rPr lang="en-GB" noProof="0"/>
              <a:t>Pictogram</a:t>
            </a:r>
          </a:p>
        </p:txBody>
      </p:sp>
    </p:spTree>
    <p:extLst>
      <p:ext uri="{BB962C8B-B14F-4D97-AF65-F5344CB8AC3E}">
        <p14:creationId xmlns:p14="http://schemas.microsoft.com/office/powerpoint/2010/main" val="2887544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5A6411-FB7A-4886-8DD8-8DD64FB8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7" y="2082802"/>
            <a:ext cx="10515600" cy="575733"/>
          </a:xfrm>
        </p:spPr>
        <p:txBody>
          <a:bodyPr lIns="0" tIns="0" rIns="0" bIns="0"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BE10FF-3959-439D-B45F-D73C4DB7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317" y="2684455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E3945E-D6D3-43C8-8387-8A8BC857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78C2CE-2F76-45D4-B316-83FDDAA778A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9475E9-1596-4826-8073-E8AC2FFE3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1200" y="6357600"/>
            <a:ext cx="901000" cy="18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6073202-8331-479B-8704-8FF9BFF75E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483" y="6366403"/>
            <a:ext cx="1103906" cy="13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309426A-E570-4272-8DED-DA6C0AEA6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221" y="6298387"/>
            <a:ext cx="812938" cy="237600"/>
          </a:xfrm>
          <a:prstGeom prst="rect">
            <a:avLst/>
          </a:prstGeom>
        </p:spPr>
      </p:pic>
      <p:sp>
        <p:nvSpPr>
          <p:cNvPr id="16" name="Line 9">
            <a:extLst>
              <a:ext uri="{FF2B5EF4-FFF2-40B4-BE49-F238E27FC236}">
                <a16:creationId xmlns:a16="http://schemas.microsoft.com/office/drawing/2014/main" id="{A31E7448-BDCA-4453-BF7E-1730BD7DC23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08955" y="6141818"/>
            <a:ext cx="11377264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0" tIns="41465" rIns="82930" bIns="41465"/>
          <a:lstStyle/>
          <a:p>
            <a:endParaRPr lang="en-GB" noProof="0"/>
          </a:p>
        </p:txBody>
      </p:sp>
      <p:pic>
        <p:nvPicPr>
          <p:cNvPr id="17" name="Bildobjekt 21">
            <a:extLst>
              <a:ext uri="{FF2B5EF4-FFF2-40B4-BE49-F238E27FC236}">
                <a16:creationId xmlns:a16="http://schemas.microsoft.com/office/drawing/2014/main" id="{207FD839-DF39-4529-BB55-83DF84D35D3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10922400" y="418874"/>
            <a:ext cx="860421" cy="633600"/>
          </a:xfrm>
          <a:prstGeom prst="rect">
            <a:avLst/>
          </a:prstGeom>
        </p:spPr>
      </p:pic>
      <p:pic>
        <p:nvPicPr>
          <p:cNvPr id="19" name="Bildobjekt 21">
            <a:extLst>
              <a:ext uri="{FF2B5EF4-FFF2-40B4-BE49-F238E27FC236}">
                <a16:creationId xmlns:a16="http://schemas.microsoft.com/office/drawing/2014/main" id="{444A8E97-BB95-4DFC-9E89-5CDE1905A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177108" y="6369291"/>
            <a:ext cx="932400" cy="1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4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A9BF27-7A1B-4358-A8FD-81A0D1ED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B068A3-DEA1-47F6-BC4A-F361D937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8460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BBC34B-B349-4B77-A5EB-8EFCBA92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221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20F246E-2493-49A3-BF80-54A5AD14E6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0753" y="6391618"/>
            <a:ext cx="3927063" cy="153888"/>
          </a:xfrm>
          <a:noFill/>
        </p:spPr>
        <p:txBody>
          <a:bodyPr wrap="square" t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lang="en-GB" sz="1000" i="1" noProof="0" dirty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0" lvl="0" fontAlgn="t"/>
            <a:r>
              <a:rPr lang="en-GB" noProof="0"/>
              <a:t>Text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AA1B77-7DF0-4567-95E3-77291F8C5586}"/>
              </a:ext>
            </a:extLst>
          </p:cNvPr>
          <p:cNvGrpSpPr/>
          <p:nvPr userDrawn="1"/>
        </p:nvGrpSpPr>
        <p:grpSpPr>
          <a:xfrm>
            <a:off x="422605" y="1621402"/>
            <a:ext cx="1943710" cy="4188723"/>
            <a:chOff x="422605" y="1621402"/>
            <a:chExt cx="1943710" cy="4188723"/>
          </a:xfrm>
        </p:grpSpPr>
        <p:sp>
          <p:nvSpPr>
            <p:cNvPr id="47" name="Rektangel 11">
              <a:extLst>
                <a:ext uri="{FF2B5EF4-FFF2-40B4-BE49-F238E27FC236}">
                  <a16:creationId xmlns:a16="http://schemas.microsoft.com/office/drawing/2014/main" id="{A36DFFEE-AA38-4364-9186-9155F68D755D}"/>
                </a:ext>
              </a:extLst>
            </p:cNvPr>
            <p:cNvSpPr/>
            <p:nvPr userDrawn="1"/>
          </p:nvSpPr>
          <p:spPr>
            <a:xfrm>
              <a:off x="422605" y="1621402"/>
              <a:ext cx="1943710" cy="4188723"/>
            </a:xfrm>
            <a:prstGeom prst="rect">
              <a:avLst/>
            </a:prstGeom>
            <a:solidFill>
              <a:srgbClr val="71A4B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noProof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E7C033-ECB2-42FF-BCA2-74E48FB043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62666" y="2057400"/>
              <a:ext cx="255600" cy="255600"/>
            </a:xfrm>
            <a:prstGeom prst="rect">
              <a:avLst/>
            </a:prstGeom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 anchorCtr="1">
              <a:noAutofit/>
            </a:bodyPr>
            <a:lstStyle/>
            <a:p>
              <a:pPr lv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GB" sz="1000" b="0" cap="all" baseline="0" noProof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4AB5F8-B846-437A-B3CA-E8FC582117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62666" y="2353733"/>
              <a:ext cx="255600" cy="255600"/>
            </a:xfrm>
            <a:prstGeom prst="rect">
              <a:avLst/>
            </a:prstGeom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 anchorCtr="1">
              <a:noAutofit/>
            </a:bodyPr>
            <a:lstStyle/>
            <a:p>
              <a:pPr lv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GB" sz="1000" b="0" cap="all" baseline="0" noProof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1EF8F91-523F-4619-A821-8B94B4BDB2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62666" y="2954866"/>
              <a:ext cx="255600" cy="255600"/>
            </a:xfrm>
            <a:prstGeom prst="rect">
              <a:avLst/>
            </a:prstGeom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 anchorCtr="1">
              <a:noAutofit/>
            </a:bodyPr>
            <a:lstStyle/>
            <a:p>
              <a:pPr lv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GB" sz="1000" b="0" cap="all" baseline="0" noProof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2BA4E9-FBF1-4A5D-94C5-F2D7873445C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62666" y="2650067"/>
              <a:ext cx="255600" cy="255600"/>
            </a:xfrm>
            <a:prstGeom prst="rect">
              <a:avLst/>
            </a:prstGeom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 anchorCtr="1">
              <a:noAutofit/>
            </a:bodyPr>
            <a:lstStyle/>
            <a:p>
              <a:pPr lv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GB" sz="1000" b="0" cap="all" baseline="0" noProof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ktangel 10">
            <a:extLst>
              <a:ext uri="{FF2B5EF4-FFF2-40B4-BE49-F238E27FC236}">
                <a16:creationId xmlns:a16="http://schemas.microsoft.com/office/drawing/2014/main" id="{79D0E7BC-13E4-4687-BEB5-CA86CD280DCE}"/>
              </a:ext>
            </a:extLst>
          </p:cNvPr>
          <p:cNvSpPr/>
          <p:nvPr userDrawn="1"/>
        </p:nvSpPr>
        <p:spPr>
          <a:xfrm>
            <a:off x="422605" y="785223"/>
            <a:ext cx="1943710" cy="702250"/>
          </a:xfrm>
          <a:prstGeom prst="rect">
            <a:avLst/>
          </a:prstGeom>
          <a:solidFill>
            <a:srgbClr val="71A4B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noProof="0"/>
          </a:p>
        </p:txBody>
      </p:sp>
      <p:cxnSp>
        <p:nvCxnSpPr>
          <p:cNvPr id="10" name="Rak 6">
            <a:extLst>
              <a:ext uri="{FF2B5EF4-FFF2-40B4-BE49-F238E27FC236}">
                <a16:creationId xmlns:a16="http://schemas.microsoft.com/office/drawing/2014/main" id="{829E77F4-85A2-4183-B2FA-88B47C2E630D}"/>
              </a:ext>
            </a:extLst>
          </p:cNvPr>
          <p:cNvCxnSpPr>
            <a:cxnSpLocks/>
          </p:cNvCxnSpPr>
          <p:nvPr userDrawn="1"/>
        </p:nvCxnSpPr>
        <p:spPr>
          <a:xfrm>
            <a:off x="6550830" y="1660519"/>
            <a:ext cx="0" cy="4016057"/>
          </a:xfrm>
          <a:prstGeom prst="line">
            <a:avLst/>
          </a:prstGeom>
          <a:ln w="25400">
            <a:solidFill>
              <a:srgbClr val="71A4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A6E6BF-EF46-4A44-9F45-92272E4D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3" y="689165"/>
            <a:ext cx="7432194" cy="775570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0A389-F091-4C38-9F58-94C96EDB7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C2CE-2F76-45D4-B316-83FDDAA778AE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BE0E9A-ACCC-4A84-B890-690467BF4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990" y="922338"/>
            <a:ext cx="1481664" cy="4921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3" name="Rektangel 24">
            <a:extLst>
              <a:ext uri="{FF2B5EF4-FFF2-40B4-BE49-F238E27FC236}">
                <a16:creationId xmlns:a16="http://schemas.microsoft.com/office/drawing/2014/main" id="{9447B498-7D9D-4168-B631-FFD636DA97C8}"/>
              </a:ext>
            </a:extLst>
          </p:cNvPr>
          <p:cNvSpPr/>
          <p:nvPr userDrawn="1"/>
        </p:nvSpPr>
        <p:spPr>
          <a:xfrm>
            <a:off x="514896" y="1756377"/>
            <a:ext cx="1254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78">
              <a:spcBef>
                <a:spcPts val="300"/>
              </a:spcBef>
              <a:defRPr/>
            </a:pPr>
            <a:r>
              <a:rPr lang="en-GB" sz="1600" b="1" noProof="0">
                <a:solidFill>
                  <a:srgbClr val="16315C"/>
                </a:solidFill>
                <a:latin typeface="Arial"/>
                <a:cs typeface="Arial"/>
              </a:rPr>
              <a:t>Type:</a:t>
            </a:r>
          </a:p>
          <a:p>
            <a:pPr defTabSz="913578">
              <a:spcBef>
                <a:spcPts val="300"/>
              </a:spcBef>
              <a:defRPr/>
            </a:pPr>
            <a:r>
              <a:rPr lang="en-GB" sz="1600" noProof="0">
                <a:solidFill>
                  <a:srgbClr val="16315C"/>
                </a:solidFill>
                <a:latin typeface="Arial"/>
                <a:cs typeface="Arial"/>
              </a:rPr>
              <a:t>Information</a:t>
            </a:r>
          </a:p>
          <a:p>
            <a:pPr defTabSz="913578">
              <a:spcBef>
                <a:spcPts val="300"/>
              </a:spcBef>
              <a:defRPr/>
            </a:pPr>
            <a:r>
              <a:rPr lang="en-GB" sz="1600" noProof="0">
                <a:solidFill>
                  <a:srgbClr val="16315C"/>
                </a:solidFill>
                <a:latin typeface="Arial"/>
                <a:cs typeface="Arial"/>
              </a:rPr>
              <a:t>Discussion</a:t>
            </a:r>
          </a:p>
          <a:p>
            <a:pPr defTabSz="913578">
              <a:spcBef>
                <a:spcPts val="300"/>
              </a:spcBef>
              <a:defRPr/>
            </a:pPr>
            <a:r>
              <a:rPr lang="en-GB" sz="1600" noProof="0">
                <a:solidFill>
                  <a:srgbClr val="16315C"/>
                </a:solidFill>
                <a:latin typeface="Arial"/>
                <a:cs typeface="Arial"/>
              </a:rPr>
              <a:t>Guidance</a:t>
            </a:r>
          </a:p>
          <a:p>
            <a:pPr defTabSz="913578">
              <a:spcBef>
                <a:spcPts val="300"/>
              </a:spcBef>
              <a:defRPr/>
            </a:pPr>
            <a:r>
              <a:rPr lang="en-GB" sz="1600" noProof="0">
                <a:solidFill>
                  <a:srgbClr val="16315C"/>
                </a:solidFill>
                <a:latin typeface="Arial"/>
                <a:cs typeface="Arial"/>
              </a:rPr>
              <a:t>Decision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87CDA17-CF61-4887-8D01-B7C9A08728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1133" y="3648607"/>
            <a:ext cx="1532467" cy="2629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Sender: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6025C0A-F7DD-4033-968D-F99BF0685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133" y="3911073"/>
            <a:ext cx="1532467" cy="2629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FA38FA7-146C-4CCC-8078-DDC055E285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133" y="4402141"/>
            <a:ext cx="1532467" cy="2629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Presenter: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5E16986-CB57-445B-B8BC-7FDE562BA5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133" y="4664607"/>
            <a:ext cx="1532467" cy="2629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EF5DB27-7A51-4283-A469-FA07B8DD3D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43200" y="1836740"/>
            <a:ext cx="3623733" cy="2883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Header: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4C35C53-63FC-4D4D-B792-D968E1B986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35263" y="2235729"/>
            <a:ext cx="3622675" cy="3360737"/>
          </a:xfrm>
        </p:spPr>
        <p:txBody>
          <a:bodyPr/>
          <a:lstStyle>
            <a:lvl1pPr marL="180000" indent="-180000"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80AA523-E04B-486B-8A51-6167ECF283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2667" y="1836740"/>
            <a:ext cx="4826879" cy="2883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Header: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03FD2FC0-8CE7-4B4B-B095-4FA63DC03D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34730" y="2235729"/>
            <a:ext cx="4825470" cy="3360737"/>
          </a:xfrm>
        </p:spPr>
        <p:txBody>
          <a:bodyPr/>
          <a:lstStyle>
            <a:lvl1pPr marL="180000" indent="-180000"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95F7B70-4F36-4430-8B4D-CB9AF3E4EB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2669" y="2954338"/>
            <a:ext cx="255600" cy="255600"/>
          </a:xfrm>
          <a:ln w="28575">
            <a:noFill/>
          </a:ln>
        </p:spPr>
        <p:txBody>
          <a:bodyPr anchor="ctr" anchorCtr="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noProof="0"/>
              <a:t> </a:t>
            </a:r>
            <a:endParaRPr lang="en-GB" noProof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FEB40F2-8A11-4C91-867A-AA403F203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2669" y="2361671"/>
            <a:ext cx="255600" cy="255600"/>
          </a:xfrm>
          <a:ln w="28575">
            <a:noFill/>
          </a:ln>
        </p:spPr>
        <p:txBody>
          <a:bodyPr anchor="ctr" anchorCtr="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noProof="0"/>
              <a:t> </a:t>
            </a:r>
            <a:endParaRPr lang="en-GB" noProof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3614312-47EA-445E-A089-A41F4637E5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2669" y="2065338"/>
            <a:ext cx="255600" cy="255600"/>
          </a:xfrm>
          <a:ln w="28575">
            <a:noFill/>
          </a:ln>
        </p:spPr>
        <p:txBody>
          <a:bodyPr anchor="ctr" anchorCtr="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630353F-1052-41B7-9B6E-C3AE902555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2669" y="2658004"/>
            <a:ext cx="255600" cy="255600"/>
          </a:xfrm>
          <a:ln w="28575">
            <a:noFill/>
          </a:ln>
        </p:spPr>
        <p:txBody>
          <a:bodyPr anchor="ctr" anchorCtr="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noProof="0"/>
              <a:t> </a:t>
            </a:r>
            <a:endParaRPr lang="en-GB" noProof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4FD403A-CB7F-40FE-AA2F-F59FEDA9A7CC}"/>
              </a:ext>
            </a:extLst>
          </p:cNvPr>
          <p:cNvSpPr txBox="1"/>
          <p:nvPr userDrawn="1"/>
        </p:nvSpPr>
        <p:spPr>
          <a:xfrm>
            <a:off x="569447" y="8760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04641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os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18C9008-302C-4D5E-B1F9-7C2C9710F5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2523BF-4391-41DA-8F83-5AB0888EE3BF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665DF10-0DE4-42AE-B0A1-46D4B3BA164B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1239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ulko, laiva, vesi, suuri&#10;&#10;Kuvaus luotu automaattisesti">
            <a:extLst>
              <a:ext uri="{FF2B5EF4-FFF2-40B4-BE49-F238E27FC236}">
                <a16:creationId xmlns:a16="http://schemas.microsoft.com/office/drawing/2014/main" id="{A67FD7AC-E255-491E-8E00-61FCA24A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6351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, inledn. sammanfattn. sluts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8" tIns="41454" rIns="82908" bIns="41454" rtlCol="0" anchor="ctr"/>
          <a:lstStyle/>
          <a:p>
            <a:pPr algn="ctr"/>
            <a:endParaRPr lang="sv-SE" sz="1799"/>
          </a:p>
        </p:txBody>
      </p:sp>
      <p:sp>
        <p:nvSpPr>
          <p:cNvPr id="4" name="Platshållare för bildnummer 5"/>
          <p:cNvSpPr txBox="1">
            <a:spLocks/>
          </p:cNvSpPr>
          <p:nvPr userDrawn="1"/>
        </p:nvSpPr>
        <p:spPr bwMode="auto">
          <a:xfrm>
            <a:off x="10431759" y="250834"/>
            <a:ext cx="72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829068" rtl="0" eaLnBrk="1" fontAlgn="base" latinLnBrk="0" hangingPunct="1">
              <a:lnSpc>
                <a:spcPts val="9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DF6A3-71A4-4141-8675-DE14763EFB72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829068" rtl="0" eaLnBrk="1" fontAlgn="base" latinLnBrk="0" hangingPunct="1">
                <a:lnSpc>
                  <a:spcPts val="90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Rak 4"/>
          <p:cNvCxnSpPr/>
          <p:nvPr userDrawn="1"/>
        </p:nvCxnSpPr>
        <p:spPr>
          <a:xfrm>
            <a:off x="1103453" y="476672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 userDrawn="1"/>
        </p:nvCxnSpPr>
        <p:spPr>
          <a:xfrm>
            <a:off x="1103453" y="5805265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043" y="6023290"/>
            <a:ext cx="1889016" cy="5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tshållare för innehåll 10"/>
          <p:cNvSpPr>
            <a:spLocks noGrp="1"/>
          </p:cNvSpPr>
          <p:nvPr>
            <p:ph sz="quarter" idx="10" hasCustomPrompt="1"/>
          </p:nvPr>
        </p:nvSpPr>
        <p:spPr>
          <a:xfrm>
            <a:off x="1200311" y="2348881"/>
            <a:ext cx="9791389" cy="1080120"/>
          </a:xfrm>
        </p:spPr>
        <p:txBody>
          <a:bodyPr/>
          <a:lstStyle>
            <a:lvl1pPr marL="0" indent="0" algn="ctr">
              <a:buNone/>
              <a:defRPr sz="28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”Sida för citat, inledning, sammanfattning, slutsats”</a:t>
            </a:r>
          </a:p>
        </p:txBody>
      </p:sp>
    </p:spTree>
    <p:extLst>
      <p:ext uri="{BB962C8B-B14F-4D97-AF65-F5344CB8AC3E}">
        <p14:creationId xmlns:p14="http://schemas.microsoft.com/office/powerpoint/2010/main" val="268023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086336"/>
            <a:ext cx="4968000" cy="394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82800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82800" y="2086336"/>
            <a:ext cx="4968000" cy="394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2F25-C9B2-44A0-9090-42FAC1FA28A0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1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7" y="1987276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476385" y="1584000"/>
            <a:ext cx="3240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76385" y="1987200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983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2983" y="1987200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3915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7" y="1987276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3530137" y="1584000"/>
            <a:ext cx="2448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530137" y="1987200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04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0487" y="1987200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CA56C2BB-6304-4C81-98A7-96154EF7FB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0837" y="1592968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otsikko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03BA9E4A-2841-4DA4-8156-A182FAFC98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10837" y="1996168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379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Kaavion paikkamerkki 14"/>
          <p:cNvSpPr>
            <a:spLocks noGrp="1"/>
          </p:cNvSpPr>
          <p:nvPr>
            <p:ph type="chart" sz="quarter" idx="14"/>
          </p:nvPr>
        </p:nvSpPr>
        <p:spPr>
          <a:xfrm>
            <a:off x="838200" y="1558925"/>
            <a:ext cx="71280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8254800" y="1558800"/>
            <a:ext cx="3096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0859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0.svg"/><Relationship Id="rId22" Type="http://schemas.openxmlformats.org/officeDocument/2006/relationships/image" Target="../media/image1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433549"/>
            <a:ext cx="10515600" cy="11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555200"/>
            <a:ext cx="105156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382800" y="6185460"/>
            <a:ext cx="18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fld id="{1299D2D3-E9E8-4232-AD7D-21D786687695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88340" y="6185460"/>
            <a:ext cx="4689600" cy="214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00" y="6185460"/>
            <a:ext cx="7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23850" indent="-32385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8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F19EDF8E-7F13-45CD-A498-B9AEA4F7B5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1200" y="6357600"/>
            <a:ext cx="901000" cy="18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A545397-B4CE-48D8-8ED3-91A406D59C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5221" y="6298387"/>
            <a:ext cx="812938" cy="2376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4C78D0-5360-467C-8D96-5D423855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412955"/>
            <a:ext cx="9386455" cy="10517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här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ändra</a:t>
            </a:r>
            <a:r>
              <a:rPr lang="en-GB" noProof="0"/>
              <a:t> mall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rubrikformat</a:t>
            </a:r>
            <a:endParaRPr lang="en-GB" noProof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2826B2-0F04-4CCD-BDD7-33477BD2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400" y="1825189"/>
            <a:ext cx="9386455" cy="3995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här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ändra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/>
              <a:t>format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bakgrundstexten</a:t>
            </a:r>
            <a:endParaRPr lang="en-GB" noProof="0"/>
          </a:p>
          <a:p>
            <a:pPr lvl="1"/>
            <a:r>
              <a:rPr lang="en-GB" noProof="0" err="1"/>
              <a:t>Nivå</a:t>
            </a:r>
            <a:r>
              <a:rPr lang="en-GB" noProof="0"/>
              <a:t> </a:t>
            </a:r>
            <a:r>
              <a:rPr lang="en-GB" noProof="0" err="1"/>
              <a:t>två</a:t>
            </a:r>
            <a:endParaRPr lang="en-GB" noProof="0"/>
          </a:p>
          <a:p>
            <a:pPr lvl="2"/>
            <a:r>
              <a:rPr lang="en-GB" noProof="0" err="1"/>
              <a:t>Nivå</a:t>
            </a:r>
            <a:r>
              <a:rPr lang="en-GB" noProof="0"/>
              <a:t> </a:t>
            </a:r>
            <a:r>
              <a:rPr lang="en-GB" noProof="0" err="1"/>
              <a:t>tre</a:t>
            </a:r>
            <a:endParaRPr lang="en-GB" noProof="0"/>
          </a:p>
          <a:p>
            <a:pPr lvl="3"/>
            <a:r>
              <a:rPr lang="en-GB" noProof="0" err="1"/>
              <a:t>Nivå</a:t>
            </a:r>
            <a:r>
              <a:rPr lang="en-GB" noProof="0"/>
              <a:t> </a:t>
            </a:r>
            <a:r>
              <a:rPr lang="en-GB" noProof="0" err="1"/>
              <a:t>fyra</a:t>
            </a:r>
            <a:endParaRPr lang="en-GB" noProof="0"/>
          </a:p>
          <a:p>
            <a:pPr lvl="4"/>
            <a:r>
              <a:rPr lang="en-GB" noProof="0" err="1"/>
              <a:t>Nivå</a:t>
            </a:r>
            <a:r>
              <a:rPr lang="en-GB" noProof="0"/>
              <a:t> fem</a:t>
            </a:r>
          </a:p>
        </p:txBody>
      </p:sp>
      <p:pic>
        <p:nvPicPr>
          <p:cNvPr id="15" name="Bildobjekt 21">
            <a:extLst>
              <a:ext uri="{FF2B5EF4-FFF2-40B4-BE49-F238E27FC236}">
                <a16:creationId xmlns:a16="http://schemas.microsoft.com/office/drawing/2014/main" id="{7DA86092-DBC2-4B9C-91D8-28484E7777E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177108" y="6369291"/>
            <a:ext cx="932400" cy="164541"/>
          </a:xfrm>
          <a:prstGeom prst="rect">
            <a:avLst/>
          </a:prstGeom>
        </p:spPr>
      </p:pic>
      <p:sp>
        <p:nvSpPr>
          <p:cNvPr id="11" name="Line 9">
            <a:extLst>
              <a:ext uri="{FF2B5EF4-FFF2-40B4-BE49-F238E27FC236}">
                <a16:creationId xmlns:a16="http://schemas.microsoft.com/office/drawing/2014/main" id="{DAF998E6-11FF-4924-9A4D-C70D386A9A5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08955" y="6141818"/>
            <a:ext cx="11377264" cy="0"/>
          </a:xfrm>
          <a:prstGeom prst="line">
            <a:avLst/>
          </a:prstGeom>
          <a:noFill/>
          <a:ln w="6350">
            <a:solidFill>
              <a:srgbClr val="16315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0" tIns="41465" rIns="82930" bIns="41465"/>
          <a:lstStyle/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3359EE-B07D-47D0-8C10-46A780F0E4A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879666" y="6287080"/>
            <a:ext cx="1007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78C2CE-2F76-45D4-B316-83FDDAA778A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8" name="Bildobjekt 21">
            <a:extLst>
              <a:ext uri="{FF2B5EF4-FFF2-40B4-BE49-F238E27FC236}">
                <a16:creationId xmlns:a16="http://schemas.microsoft.com/office/drawing/2014/main" id="{3DDFB366-00DB-4956-BDA6-65618BB99D0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0922400" y="418874"/>
            <a:ext cx="860421" cy="6336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CA9D72F-860C-4939-A101-9F60AB13D97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23483" y="6366403"/>
            <a:ext cx="1103906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914400" rtl="0" eaLnBrk="1" latinLnBrk="0" hangingPunct="1">
        <a:lnSpc>
          <a:spcPts val="2600"/>
        </a:lnSpc>
        <a:spcBef>
          <a:spcPts val="0"/>
        </a:spcBef>
        <a:spcAft>
          <a:spcPts val="18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ordicbalancingmodel.net/option-space-for-future-imbalance-pricing-in-the-nordics-informal-feedback-and-input-welcomed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entsoe.eu/clean-documents/nc-tasks/200715_A52(2)_ACER%20Decision%2018-2020%20on%20balancing%20ISHP%20-%20Annex%20I.pdf" TargetMode="External"/><Relationship Id="rId7" Type="http://schemas.openxmlformats.org/officeDocument/2006/relationships/hyperlink" Target="https://nordicbalancingmodel.net/webinar-invitation-to-stakeholders-on-future-imbalance-pricing/" TargetMode="External"/><Relationship Id="rId2" Type="http://schemas.openxmlformats.org/officeDocument/2006/relationships/hyperlink" Target="https://eur-lex.europa.eu/legal-content/EN/TXT/?uri=uriserv:OJ.L_.2017.312.01.0006.01.ENG&amp;toc=OJ:L:2017:312:TOC#d1e4296-6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er.europa.eu/sites/default/files/documents/Individual%20Decisions_annex/ACER%2520Decision%2520on%2520the%2520Implementation%2520framework%2520for%2520aFRR%2520Platform%2520-%2520Annex%2520I_0.pdf" TargetMode="External"/><Relationship Id="rId5" Type="http://schemas.openxmlformats.org/officeDocument/2006/relationships/hyperlink" Target="https://www.acer.europa.eu/sites/default/files/documents/Individual%20Decisions_annex/ACER%2520Decision%2520on%2520the%2520Methodology%2520for%2520pricing%2520balancing%2520energy%2520-%2520Annex%2520I_0.pdf" TargetMode="External"/><Relationship Id="rId4" Type="http://schemas.openxmlformats.org/officeDocument/2006/relationships/hyperlink" Target="https://eur-lex.europa.eu/legal-content/EN/TXT/PDF/?uri=CELEX:32019R0943&amp;from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9EC2C7-D85C-4229-859D-01A57A9D6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3400" y="1854199"/>
            <a:ext cx="5112000" cy="2880000"/>
          </a:xfrm>
        </p:spPr>
        <p:txBody>
          <a:bodyPr anchor="t">
            <a:normAutofit/>
          </a:bodyPr>
          <a:lstStyle/>
          <a:p>
            <a:r>
              <a:rPr lang="fi-FI" dirty="0"/>
              <a:t>Tasepoikkeaman hinnoittelu Suomessa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6090103-1106-485B-9B1B-0343A32A5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>
            <a:normAutofit/>
          </a:bodyPr>
          <a:lstStyle/>
          <a:p>
            <a:r>
              <a:rPr lang="fi-FI" dirty="0"/>
              <a:t>Keskustelutilaisuus 3.5</a:t>
            </a:r>
            <a:r>
              <a:rPr lang="fi-FI"/>
              <a:t>.</a:t>
            </a:r>
          </a:p>
        </p:txBody>
      </p:sp>
      <p:pic>
        <p:nvPicPr>
          <p:cNvPr id="7" name="Picture 6" descr="A picture containing sky, outdoor, windmill, outdoor object&#10;&#10;Description automatically generated">
            <a:extLst>
              <a:ext uri="{FF2B5EF4-FFF2-40B4-BE49-F238E27FC236}">
                <a16:creationId xmlns:a16="http://schemas.microsoft.com/office/drawing/2014/main" id="{F0467163-5ABE-AE1E-6880-A1D0B2BF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"/>
            <a:ext cx="5486400" cy="6879498"/>
          </a:xfrm>
          <a:prstGeom prst="rect">
            <a:avLst/>
          </a:prstGeom>
          <a:noFill/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98211D-CA94-4D39-A26F-C98A362F79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500" dirty="0"/>
              <a:t>Heikki Raatikainen, </a:t>
            </a:r>
            <a:r>
              <a:rPr lang="fi-FI" sz="1500"/>
              <a:t>Elina Lahtinen</a:t>
            </a:r>
            <a:r>
              <a:rPr lang="fi-FI" sz="1500" dirty="0"/>
              <a:t> </a:t>
            </a:r>
            <a:endParaRPr lang="fi-FI" sz="15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01E9424-C721-0B42-A66E-2D6DBD84E8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CA4A938F-DAA3-4204-AFE3-D04484155789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BE850370-9A1E-4CF2-9422-ACF8C96C7E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A4A938F-DAA3-4204-AFE3-D04484155789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28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336624-A68D-468C-9080-F4F48614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65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C65B-36FD-4072-5C80-0E98C35E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Tasepoikkeaman hinnoittelu </a:t>
            </a:r>
            <a:r>
              <a:rPr lang="fi-FI" err="1"/>
              <a:t>PICASSO:n</a:t>
            </a:r>
            <a:r>
              <a:rPr lang="fi-FI"/>
              <a:t> käyttöönoton myötä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E642-864C-88B2-4048-B3441546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00" y="1916832"/>
            <a:ext cx="10515600" cy="4464000"/>
          </a:xfrm>
        </p:spPr>
        <p:txBody>
          <a:bodyPr/>
          <a:lstStyle/>
          <a:p>
            <a:r>
              <a:rPr lang="fi-FI"/>
              <a:t>Suomen ottaessa </a:t>
            </a:r>
            <a:r>
              <a:rPr lang="fi-FI" err="1"/>
              <a:t>aFRR</a:t>
            </a:r>
            <a:r>
              <a:rPr lang="fi-FI"/>
              <a:t> energiamarkkinat ja PICASSO-alustan käyttöön myös tasepoikkeaman hinnoittelu tulee muuttumaan</a:t>
            </a:r>
          </a:p>
          <a:p>
            <a:pPr lvl="3"/>
            <a:r>
              <a:rPr lang="fi-FI"/>
              <a:t>mFRR hintojen lisäksi </a:t>
            </a:r>
            <a:r>
              <a:rPr lang="fi-FI" err="1"/>
              <a:t>aFRR</a:t>
            </a:r>
            <a:r>
              <a:rPr lang="fi-FI"/>
              <a:t> hinnat otetaan mukaan tasepoikkeaman hinnoitteluun</a:t>
            </a:r>
          </a:p>
          <a:p>
            <a:pPr lvl="3"/>
            <a:r>
              <a:rPr lang="fi-FI"/>
              <a:t>tasepoikkeaman hinta määräytyy tarjousaluekohtaisesti </a:t>
            </a:r>
          </a:p>
          <a:p>
            <a:pPr lvl="3"/>
            <a:endParaRPr lang="fi-FI"/>
          </a:p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685C9-10B5-9713-626F-C1A5EAAD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2</a:t>
            </a:fld>
            <a:endParaRPr lang="fi-F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5AAC9-D3EB-FA8B-DFD9-14ACFE260CD7}"/>
              </a:ext>
            </a:extLst>
          </p:cNvPr>
          <p:cNvSpPr/>
          <p:nvPr/>
        </p:nvSpPr>
        <p:spPr>
          <a:xfrm>
            <a:off x="1986229" y="4034405"/>
            <a:ext cx="1446771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mFRR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7CB49C-FAF7-3B20-36FE-71A231298DDF}"/>
              </a:ext>
            </a:extLst>
          </p:cNvPr>
          <p:cNvSpPr/>
          <p:nvPr/>
        </p:nvSpPr>
        <p:spPr>
          <a:xfrm>
            <a:off x="7820518" y="4098274"/>
            <a:ext cx="1368152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mFRR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EE5E2-0040-F896-9B35-1DA6D02ED099}"/>
              </a:ext>
            </a:extLst>
          </p:cNvPr>
          <p:cNvSpPr/>
          <p:nvPr/>
        </p:nvSpPr>
        <p:spPr>
          <a:xfrm>
            <a:off x="9480376" y="4099637"/>
            <a:ext cx="1368152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err="1"/>
              <a:t>aFRR</a:t>
            </a:r>
            <a:endParaRPr lang="fi-FI"/>
          </a:p>
        </p:txBody>
      </p:sp>
      <p:pic>
        <p:nvPicPr>
          <p:cNvPr id="1026" name="Picture 2" descr="fcr map">
            <a:extLst>
              <a:ext uri="{FF2B5EF4-FFF2-40B4-BE49-F238E27FC236}">
                <a16:creationId xmlns:a16="http://schemas.microsoft.com/office/drawing/2014/main" id="{72F4A649-8305-76AF-D07E-CABF8F404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7" t="2275" b="22781"/>
          <a:stretch/>
        </p:blipFill>
        <p:spPr bwMode="auto">
          <a:xfrm>
            <a:off x="1979862" y="4875411"/>
            <a:ext cx="1455286" cy="1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D658E2D5-75AE-5135-C618-5AFD0B1BE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09" y="4860024"/>
            <a:ext cx="1464740" cy="189811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B81B3AA-F2DD-F4B0-4B41-CCB5E17A18AB}"/>
              </a:ext>
            </a:extLst>
          </p:cNvPr>
          <p:cNvSpPr/>
          <p:nvPr/>
        </p:nvSpPr>
        <p:spPr>
          <a:xfrm>
            <a:off x="5519336" y="4921699"/>
            <a:ext cx="1152128" cy="72008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40257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917D-D0C5-5732-6BC3-199199DF4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576"/>
            <a:ext cx="10515600" cy="4464000"/>
          </a:xfrm>
        </p:spPr>
        <p:txBody>
          <a:bodyPr>
            <a:normAutofit/>
          </a:bodyPr>
          <a:lstStyle/>
          <a:p>
            <a:r>
              <a:rPr lang="fi-FI" dirty="0"/>
              <a:t>Tasepoikkeamanhinta tulee muodostaa jokaiselle tarjousalueelle erikseen</a:t>
            </a:r>
          </a:p>
          <a:p>
            <a:r>
              <a:rPr lang="fi-FI" dirty="0"/>
              <a:t>Varsinainen aktivointi voidaan tehdä toisen alueen tarpeeseen eli säätötarve voidaan täyttää aktivoimalla resursseja toiselta alueelta siirtoyhteyksien salliessa</a:t>
            </a:r>
          </a:p>
          <a:p>
            <a:pPr lvl="3"/>
            <a:r>
              <a:rPr lang="fi-FI" dirty="0"/>
              <a:t>Reservitoimittaja (BSP) saa pullonkaulattoman alueen hinnan aktivoinnistaan riippumatta minkä alueen tarpeeseen säätö käytetään</a:t>
            </a:r>
          </a:p>
          <a:p>
            <a:pPr lvl="3"/>
            <a:r>
              <a:rPr lang="fi-FI" dirty="0"/>
              <a:t>Tasevastaavalle (BRP) tasepoikkeamanhinta määräytyy tarjousalueen mukaan</a:t>
            </a:r>
          </a:p>
          <a:p>
            <a:pPr marL="0" lvl="1" indent="0">
              <a:buNone/>
            </a:pPr>
            <a:endParaRPr lang="fi-FI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312EB-8C39-EC75-25C9-EC1698DD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A4A938F-DAA3-4204-AFE3-D04484155789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CDE53-7969-38D0-4557-48142917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Hintasignaalit tasepoikkeamanhinnan muodostamista varten</a:t>
            </a:r>
          </a:p>
        </p:txBody>
      </p:sp>
    </p:spTree>
    <p:extLst>
      <p:ext uri="{BB962C8B-B14F-4D97-AF65-F5344CB8AC3E}">
        <p14:creationId xmlns:p14="http://schemas.microsoft.com/office/powerpoint/2010/main" val="339678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9C46E61-0C74-B16E-D6A1-E85A946D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549"/>
            <a:ext cx="10515600" cy="1116000"/>
          </a:xfrm>
        </p:spPr>
        <p:txBody>
          <a:bodyPr/>
          <a:lstStyle/>
          <a:p>
            <a:r>
              <a:rPr lang="fi-FI" sz="3600"/>
              <a:t>Pohjoismaisesti esitellyt hinnoitteluvaihtoehdot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9DF7467-C427-AA2F-34E2-A0427BC4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04" y="1555200"/>
            <a:ext cx="10381392" cy="4464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50AAE-BD70-041D-000F-D7B945C7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2800" y="6185460"/>
            <a:ext cx="18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270741-F5DD-4566-B9B7-67C15F386E6D}" type="datetime1">
              <a:rPr lang="fi-FI" smtClean="0"/>
              <a:pPr>
                <a:spcAft>
                  <a:spcPts val="600"/>
                </a:spcAft>
              </a:pPr>
              <a:t>2.5.2023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8F74-A631-3537-7F69-C9BC0318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185460"/>
            <a:ext cx="72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4A938F-DAA3-4204-AFE3-D04484155789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17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2D02-937F-8946-E0FE-661E0BB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79"/>
            <a:ext cx="10515600" cy="854482"/>
          </a:xfrm>
        </p:spPr>
        <p:txBody>
          <a:bodyPr/>
          <a:lstStyle/>
          <a:p>
            <a:r>
              <a:rPr lang="fi-FI" sz="3200"/>
              <a:t>Tasepoikkeaman hinta kesällä 2024 *</a:t>
            </a:r>
          </a:p>
        </p:txBody>
      </p:sp>
      <p:sp>
        <p:nvSpPr>
          <p:cNvPr id="12" name="Tekstfelt 9">
            <a:extLst>
              <a:ext uri="{FF2B5EF4-FFF2-40B4-BE49-F238E27FC236}">
                <a16:creationId xmlns:a16="http://schemas.microsoft.com/office/drawing/2014/main" id="{E4AEEE56-B987-C3B2-E655-73F937E4BB69}"/>
              </a:ext>
            </a:extLst>
          </p:cNvPr>
          <p:cNvSpPr txBox="1"/>
          <p:nvPr/>
        </p:nvSpPr>
        <p:spPr>
          <a:xfrm>
            <a:off x="983432" y="1196752"/>
            <a:ext cx="10297144" cy="3108543"/>
          </a:xfrm>
          <a:prstGeom prst="rect">
            <a:avLst/>
          </a:prstGeom>
          <a:solidFill>
            <a:srgbClr val="CFD7C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Yhdistetty, pullonkaulattoman alueen –malli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(Pohjoismaisessa keskustelussa: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desing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2B pelkistettynä)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Maksimi/minimi volyymipainotetusta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aFRR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hinnasta ja mFRR marginaalihinnoista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Pullonkaulattoman alueen hinnat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solidFill>
                <a:srgbClr val="1D3359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Pohjoismainen määräävä säätösuunta ja nykyinen vältetyn aktivoinnin arvo säilyvät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i="0" u="none" strike="noStrike" kern="1200" cap="none" spc="0" normalizeH="0" baseline="0" noProof="0" dirty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aFRR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ja tasepoikkeaman hintakatto +/- 10 000 €/MWh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E9EEFE-79E2-B33A-C36B-B63AA1D26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253915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fi-FI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kumimoji="0" lang="en-US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5F3C2-7E24-FD9B-D706-6A2FEAE8CF21}"/>
              </a:ext>
            </a:extLst>
          </p:cNvPr>
          <p:cNvSpPr txBox="1"/>
          <p:nvPr/>
        </p:nvSpPr>
        <p:spPr>
          <a:xfrm>
            <a:off x="9318650" y="489504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i-FI" err="1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55A610-0FA0-CE4A-7269-2B74AA1F9298}"/>
                  </a:ext>
                </a:extLst>
              </p:cNvPr>
              <p:cNvSpPr txBox="1"/>
              <p:nvPr/>
            </p:nvSpPr>
            <p:spPr>
              <a:xfrm>
                <a:off x="1338335" y="4431545"/>
                <a:ext cx="2437187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𝑉𝑊𝐴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𝑎𝐹𝑅𝑅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𝑚𝐹𝑅𝑅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𝑚𝐹𝑅𝑅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i-FI" err="1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55A610-0FA0-CE4A-7269-2B74AA1F9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35" y="4431545"/>
                <a:ext cx="2437187" cy="298415"/>
              </a:xfrm>
              <a:prstGeom prst="rect">
                <a:avLst/>
              </a:prstGeom>
              <a:blipFill>
                <a:blip r:embed="rId2"/>
                <a:stretch>
                  <a:fillRect l="-3509" r="-85213" b="-2653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D034EA-E4D4-AAD9-1D0A-A084F61BB4ED}"/>
                  </a:ext>
                </a:extLst>
              </p:cNvPr>
              <p:cNvSpPr txBox="1"/>
              <p:nvPr/>
            </p:nvSpPr>
            <p:spPr>
              <a:xfrm>
                <a:off x="1192316" y="4691628"/>
                <a:ext cx="2437187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𝑉𝑊𝐴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𝑎𝐹𝑅𝑅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𝑑𝑜𝑤𝑛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𝑚𝐹𝑅𝑅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𝑑𝑜𝑤𝑛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𝑚𝐹𝑅𝑅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𝑑𝑜𝑤𝑛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i-FI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D034EA-E4D4-AAD9-1D0A-A084F61BB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16" y="4691628"/>
                <a:ext cx="2437187" cy="289182"/>
              </a:xfrm>
              <a:prstGeom prst="rect">
                <a:avLst/>
              </a:prstGeom>
              <a:blipFill>
                <a:blip r:embed="rId3"/>
                <a:stretch>
                  <a:fillRect l="-3509" t="-2128" r="-112531" b="-3191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7B0671F-60D1-9CF9-25B9-48BFDC9BD244}"/>
              </a:ext>
            </a:extLst>
          </p:cNvPr>
          <p:cNvSpPr txBox="1"/>
          <p:nvPr/>
        </p:nvSpPr>
        <p:spPr>
          <a:xfrm>
            <a:off x="911424" y="5338837"/>
            <a:ext cx="10296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*</a:t>
            </a:r>
            <a:r>
              <a:rPr lang="fi-FI" err="1"/>
              <a:t>Huom</a:t>
            </a:r>
            <a:r>
              <a:rPr lang="fi-FI"/>
              <a:t>: Suomen tasepoikkeaman hinnoittelumallia tullaan tarvittaessa päivittämään ja 	yhtenäistämään myöhemmin valittavan yhteispohjoismaisen tasepoikkeaman 	hinnoittelumallin mukaisesti, kun säätösähkömarkkinoiden muutokset muissa 	pohjoismaissa mahdollistavat </a:t>
            </a:r>
            <a:r>
              <a:rPr lang="fi-FI" err="1"/>
              <a:t>aFRR:n</a:t>
            </a:r>
            <a:r>
              <a:rPr lang="fi-FI"/>
              <a:t> huomioimisen tasepoikkeaman hinnoittelussa.</a:t>
            </a:r>
          </a:p>
        </p:txBody>
      </p:sp>
    </p:spTree>
    <p:extLst>
      <p:ext uri="{BB962C8B-B14F-4D97-AF65-F5344CB8AC3E}">
        <p14:creationId xmlns:p14="http://schemas.microsoft.com/office/powerpoint/2010/main" val="373677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BE6C-C23B-D4F4-EC7B-4182D227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10512600" cy="2089824"/>
          </a:xfrm>
        </p:spPr>
        <p:txBody>
          <a:bodyPr/>
          <a:lstStyle/>
          <a:p>
            <a:r>
              <a:rPr lang="fi-FI" dirty="0"/>
              <a:t>Kuuleminen ehtomuutoksista</a:t>
            </a:r>
          </a:p>
          <a:p>
            <a:r>
              <a:rPr lang="fi-FI" dirty="0"/>
              <a:t>Pohjoismainen tasepoikkeaman hinnoittelutyö yhteispohjoismaista hinnoittelumallia varten</a:t>
            </a:r>
          </a:p>
          <a:p>
            <a:pPr lvl="3"/>
            <a:r>
              <a:rPr lang="fi-FI" dirty="0">
                <a:hlinkClick r:id="rId2"/>
              </a:rPr>
              <a:t>Pohjoismainen Word-dokumentti</a:t>
            </a:r>
            <a:endParaRPr lang="fi-FI" dirty="0"/>
          </a:p>
          <a:p>
            <a:pPr lvl="3"/>
            <a:endParaRPr lang="fi-FI" dirty="0"/>
          </a:p>
          <a:p>
            <a:pPr marL="0" indent="0">
              <a:buNone/>
            </a:pPr>
            <a:r>
              <a:rPr lang="fi-FI" dirty="0"/>
              <a:t>Tasepoikkeaman hinnoittelusta voi olla yhteydessä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7F6C10-A417-F7B1-6171-83BB78192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8800" y="3955300"/>
            <a:ext cx="10515600" cy="2230160"/>
          </a:xfrm>
        </p:spPr>
        <p:txBody>
          <a:bodyPr numCol="2"/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Heikki Raatikainen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 err="1"/>
              <a:t>heikki.raatikainen</a:t>
            </a:r>
            <a:r>
              <a:rPr lang="fi-FI" sz="1600" dirty="0"/>
              <a:t>[at]fingrid.fi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Elina Lahtinen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 err="1"/>
              <a:t>elina.lahtinen</a:t>
            </a:r>
            <a:r>
              <a:rPr lang="fi-FI" sz="1600" dirty="0"/>
              <a:t>[at]fingrid.fi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26EB1-3AD7-2385-3201-AF28111D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6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96B46-F210-B66B-977C-48615B7A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Kuuleminen</a:t>
            </a:r>
          </a:p>
        </p:txBody>
      </p:sp>
    </p:spTree>
    <p:extLst>
      <p:ext uri="{BB962C8B-B14F-4D97-AF65-F5344CB8AC3E}">
        <p14:creationId xmlns:p14="http://schemas.microsoft.com/office/powerpoint/2010/main" val="139027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2CD5-3532-58B0-BFB3-F90E5EE7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Laskuesimerkit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AE6C-19FA-77CC-DB7C-9B2562FD19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391775" y="6184900"/>
            <a:ext cx="1800225" cy="215900"/>
          </a:xfrm>
        </p:spPr>
        <p:txBody>
          <a:bodyPr/>
          <a:lstStyle/>
          <a:p>
            <a:fld id="{3D723BCB-DBF1-4053-B9E5-A6BCC30B6322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DCA5-455A-7E7E-93F3-E3B828ACDD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184900"/>
            <a:ext cx="4689475" cy="214313"/>
          </a:xfrm>
        </p:spPr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9BEB6-466A-5470-9AEA-4159BA0C7F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84900"/>
            <a:ext cx="720725" cy="215900"/>
          </a:xfrm>
        </p:spPr>
        <p:txBody>
          <a:bodyPr/>
          <a:lstStyle/>
          <a:p>
            <a:fld id="{CA4A938F-DAA3-4204-AFE3-D0448415578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20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7A854-DFBD-418F-88A5-9DF6C291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44" y="-99172"/>
            <a:ext cx="10669892" cy="1051780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Esimerkki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Yhdistelmä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maksimi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/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minimi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volyymipainotetusta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aFRR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en-GB" sz="2800" err="1">
                <a:solidFill>
                  <a:srgbClr val="1D3359"/>
                </a:solidFill>
              </a:rPr>
              <a:t>keskiarvosta</a:t>
            </a:r>
            <a:r>
              <a:rPr lang="en-GB" sz="2800">
                <a:solidFill>
                  <a:srgbClr val="1D3359"/>
                </a:solidFill>
              </a:rPr>
              <a:t>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 mFRR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hinnoista</a:t>
            </a:r>
            <a:endParaRPr lang="en-GB" sz="240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D1E13A-F5DC-4EBF-B6EB-3B41120E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8C2CE-2F76-45D4-B316-83FDDAA778AE}" type="slidenum"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Tabell 8">
            <a:extLst>
              <a:ext uri="{FF2B5EF4-FFF2-40B4-BE49-F238E27FC236}">
                <a16:creationId xmlns:a16="http://schemas.microsoft.com/office/drawing/2014/main" id="{C968A908-1228-4A96-ACB6-0B548ADB3203}"/>
              </a:ext>
            </a:extLst>
          </p:cNvPr>
          <p:cNvGraphicFramePr>
            <a:graphicFrameLocks noGrp="1"/>
          </p:cNvGraphicFramePr>
          <p:nvPr/>
        </p:nvGraphicFramePr>
        <p:xfrm>
          <a:off x="420496" y="952608"/>
          <a:ext cx="2886123" cy="194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41">
                  <a:extLst>
                    <a:ext uri="{9D8B030D-6E8A-4147-A177-3AD203B41FA5}">
                      <a16:colId xmlns:a16="http://schemas.microsoft.com/office/drawing/2014/main" val="1931888990"/>
                    </a:ext>
                  </a:extLst>
                </a:gridCol>
                <a:gridCol w="962041">
                  <a:extLst>
                    <a:ext uri="{9D8B030D-6E8A-4147-A177-3AD203B41FA5}">
                      <a16:colId xmlns:a16="http://schemas.microsoft.com/office/drawing/2014/main" val="3722614000"/>
                    </a:ext>
                  </a:extLst>
                </a:gridCol>
                <a:gridCol w="962041">
                  <a:extLst>
                    <a:ext uri="{9D8B030D-6E8A-4147-A177-3AD203B41FA5}">
                      <a16:colId xmlns:a16="http://schemas.microsoft.com/office/drawing/2014/main" val="758398592"/>
                    </a:ext>
                  </a:extLst>
                </a:gridCol>
              </a:tblGrid>
              <a:tr h="732523">
                <a:tc>
                  <a:txBody>
                    <a:bodyPr/>
                    <a:lstStyle/>
                    <a:p>
                      <a:r>
                        <a:rPr lang="en-GB" sz="1200" noProof="0"/>
                        <a:t>Area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Satisfied demand</a:t>
                      </a:r>
                    </a:p>
                    <a:p>
                      <a:r>
                        <a:rPr lang="en-GB" sz="1200" noProof="0"/>
                        <a:t>(MWh)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Activated with BSPs</a:t>
                      </a:r>
                    </a:p>
                    <a:p>
                      <a:r>
                        <a:rPr lang="en-GB" sz="1200" noProof="0"/>
                        <a:t>(MWh)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26235"/>
                  </a:ext>
                </a:extLst>
              </a:tr>
              <a:tr h="254400">
                <a:tc>
                  <a:txBody>
                    <a:bodyPr/>
                    <a:lstStyle/>
                    <a:p>
                      <a:r>
                        <a:rPr lang="en-GB" sz="1200" noProof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736698"/>
                  </a:ext>
                </a:extLst>
              </a:tr>
              <a:tr h="312942">
                <a:tc>
                  <a:txBody>
                    <a:bodyPr/>
                    <a:lstStyle/>
                    <a:p>
                      <a:r>
                        <a:rPr lang="en-GB" sz="1200" noProof="0"/>
                        <a:t>DA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5705"/>
                  </a:ext>
                </a:extLst>
              </a:tr>
              <a:tr h="3129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aFRR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62811"/>
                  </a:ext>
                </a:extLst>
              </a:tr>
              <a:tr h="3129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aFRR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525303"/>
                  </a:ext>
                </a:extLst>
              </a:tr>
            </a:tbl>
          </a:graphicData>
        </a:graphic>
      </p:graphicFrame>
      <p:graphicFrame>
        <p:nvGraphicFramePr>
          <p:cNvPr id="12" name="Tabell 8">
            <a:extLst>
              <a:ext uri="{FF2B5EF4-FFF2-40B4-BE49-F238E27FC236}">
                <a16:creationId xmlns:a16="http://schemas.microsoft.com/office/drawing/2014/main" id="{F1B8965B-A894-412E-B84F-EF3AC2BC915D}"/>
              </a:ext>
            </a:extLst>
          </p:cNvPr>
          <p:cNvGraphicFramePr>
            <a:graphicFrameLocks noGrp="1"/>
          </p:cNvGraphicFramePr>
          <p:nvPr/>
        </p:nvGraphicFramePr>
        <p:xfrm>
          <a:off x="420495" y="2991808"/>
          <a:ext cx="2886123" cy="205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41">
                  <a:extLst>
                    <a:ext uri="{9D8B030D-6E8A-4147-A177-3AD203B41FA5}">
                      <a16:colId xmlns:a16="http://schemas.microsoft.com/office/drawing/2014/main" val="1931888990"/>
                    </a:ext>
                  </a:extLst>
                </a:gridCol>
                <a:gridCol w="962041">
                  <a:extLst>
                    <a:ext uri="{9D8B030D-6E8A-4147-A177-3AD203B41FA5}">
                      <a16:colId xmlns:a16="http://schemas.microsoft.com/office/drawing/2014/main" val="3722614000"/>
                    </a:ext>
                  </a:extLst>
                </a:gridCol>
                <a:gridCol w="962041">
                  <a:extLst>
                    <a:ext uri="{9D8B030D-6E8A-4147-A177-3AD203B41FA5}">
                      <a16:colId xmlns:a16="http://schemas.microsoft.com/office/drawing/2014/main" val="758398592"/>
                    </a:ext>
                  </a:extLst>
                </a:gridCol>
              </a:tblGrid>
              <a:tr h="730447">
                <a:tc>
                  <a:txBody>
                    <a:bodyPr/>
                    <a:lstStyle/>
                    <a:p>
                      <a:r>
                        <a:rPr lang="en-GB" sz="1200" noProof="0"/>
                        <a:t>Area B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Satisfied demand (MWh)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Activated with BSPs</a:t>
                      </a:r>
                    </a:p>
                    <a:p>
                      <a:r>
                        <a:rPr lang="en-GB" sz="1200" noProof="0"/>
                        <a:t>(MWh)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26235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r>
                        <a:rPr lang="en-GB" sz="1200" noProof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736698"/>
                  </a:ext>
                </a:extLst>
              </a:tr>
              <a:tr h="3704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5705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aFRR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51337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aFRR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</a:t>
                      </a: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71932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04DD2725-32DB-4309-8C2F-6F9FE2D2ECCE}"/>
              </a:ext>
            </a:extLst>
          </p:cNvPr>
          <p:cNvSpPr/>
          <p:nvPr/>
        </p:nvSpPr>
        <p:spPr>
          <a:xfrm>
            <a:off x="4198027" y="1484126"/>
            <a:ext cx="2189019" cy="169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Bidding zone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BE1552C-F827-43FC-AC30-81493F04755D}"/>
              </a:ext>
            </a:extLst>
          </p:cNvPr>
          <p:cNvSpPr/>
          <p:nvPr/>
        </p:nvSpPr>
        <p:spPr>
          <a:xfrm>
            <a:off x="8582045" y="1484127"/>
            <a:ext cx="2189019" cy="169949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Bidding zone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4E1FD0FC-B64E-411B-8081-FCBB998A4373}"/>
              </a:ext>
            </a:extLst>
          </p:cNvPr>
          <p:cNvCxnSpPr>
            <a:cxnSpLocks/>
          </p:cNvCxnSpPr>
          <p:nvPr/>
        </p:nvCxnSpPr>
        <p:spPr>
          <a:xfrm flipH="1">
            <a:off x="6664661" y="2293756"/>
            <a:ext cx="1791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06BB8-9E76-4F8A-B20B-6605A3A92AF8}"/>
              </a:ext>
            </a:extLst>
          </p:cNvPr>
          <p:cNvSpPr txBox="1"/>
          <p:nvPr/>
        </p:nvSpPr>
        <p:spPr>
          <a:xfrm>
            <a:off x="6737454" y="1938116"/>
            <a:ext cx="167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MWh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SA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524BD96-23FC-4A87-AB17-9118F5D6FBAE}"/>
              </a:ext>
            </a:extLst>
          </p:cNvPr>
          <p:cNvSpPr/>
          <p:nvPr/>
        </p:nvSpPr>
        <p:spPr>
          <a:xfrm>
            <a:off x="4118924" y="1325893"/>
            <a:ext cx="6762383" cy="20474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67457D5-D800-47E3-BDC1-E9217A9EBD7E}"/>
              </a:ext>
            </a:extLst>
          </p:cNvPr>
          <p:cNvSpPr txBox="1"/>
          <p:nvPr/>
        </p:nvSpPr>
        <p:spPr>
          <a:xfrm>
            <a:off x="6739974" y="2697094"/>
            <a:ext cx="17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MWh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DA</a:t>
            </a:r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0AF27D9B-EB9D-47D2-8A27-DCBE61C97E15}"/>
              </a:ext>
            </a:extLst>
          </p:cNvPr>
          <p:cNvCxnSpPr>
            <a:cxnSpLocks/>
          </p:cNvCxnSpPr>
          <p:nvPr/>
        </p:nvCxnSpPr>
        <p:spPr>
          <a:xfrm rot="10800000" flipH="1">
            <a:off x="6646940" y="2588861"/>
            <a:ext cx="1791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4749D43-7E64-4977-8119-7106DD036FCD}"/>
              </a:ext>
            </a:extLst>
          </p:cNvPr>
          <p:cNvSpPr txBox="1"/>
          <p:nvPr/>
        </p:nvSpPr>
        <p:spPr>
          <a:xfrm>
            <a:off x="479376" y="5273655"/>
            <a:ext cx="1113212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Tasepoikkeamanhinta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 A = 6</a:t>
            </a:r>
            <a:r>
              <a:rPr lang="en-GB">
                <a:solidFill>
                  <a:srgbClr val="1D3359"/>
                </a:solidFill>
                <a:latin typeface="Arial"/>
                <a:cs typeface="Arial"/>
              </a:rPr>
              <a:t>0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EUR/MWh</a:t>
            </a:r>
            <a:r>
              <a:rPr lang="en-GB">
                <a:solidFill>
                  <a:srgbClr val="1D3359"/>
                </a:solidFill>
                <a:latin typeface="Arial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pullonkaulaton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tai 40 EUR/MWh 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paikallinen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 B = </a:t>
            </a:r>
            <a:r>
              <a:rPr lang="en-GB">
                <a:solidFill>
                  <a:srgbClr val="1D3359"/>
                </a:solidFill>
                <a:latin typeface="Arial"/>
                <a:cs typeface="Arial"/>
              </a:rPr>
              <a:t>90 EUR/MWh*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hintojen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keskiarvo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	</a:t>
            </a:r>
            <a:endParaRPr lang="en-GB">
              <a:solidFill>
                <a:srgbClr val="1D3359"/>
              </a:solidFill>
              <a:latin typeface="Arial"/>
              <a:cs typeface="Arial"/>
            </a:endParaRPr>
          </a:p>
        </p:txBody>
      </p:sp>
      <p:sp>
        <p:nvSpPr>
          <p:cNvPr id="3" name="TekstSylinder 19">
            <a:extLst>
              <a:ext uri="{FF2B5EF4-FFF2-40B4-BE49-F238E27FC236}">
                <a16:creationId xmlns:a16="http://schemas.microsoft.com/office/drawing/2014/main" id="{4C1ACB6A-CA68-8863-DCDA-654EA4B74FBF}"/>
              </a:ext>
            </a:extLst>
          </p:cNvPr>
          <p:cNvSpPr txBox="1"/>
          <p:nvPr/>
        </p:nvSpPr>
        <p:spPr>
          <a:xfrm>
            <a:off x="5811565" y="3429000"/>
            <a:ext cx="3377099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and B uncongested both in SA and 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 price 40 EUR/MWh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 price </a:t>
            </a:r>
            <a:r>
              <a:rPr lang="en-GB" sz="1400">
                <a:solidFill>
                  <a:srgbClr val="1D3359"/>
                </a:solidFill>
                <a:latin typeface="Arial"/>
                <a:cs typeface="Arial"/>
              </a:rPr>
              <a:t>60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EUR/MWh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err="1">
                <a:solidFill>
                  <a:srgbClr val="1D3359"/>
                </a:solidFill>
                <a:latin typeface="Arial"/>
                <a:cs typeface="Arial"/>
              </a:rPr>
              <a:t>aFRR</a:t>
            </a:r>
            <a:r>
              <a:rPr lang="en-GB" sz="1400">
                <a:solidFill>
                  <a:srgbClr val="1D3359"/>
                </a:solidFill>
                <a:latin typeface="Arial"/>
                <a:cs typeface="Arial"/>
              </a:rPr>
              <a:t> price run 1: 80 EUR/MWh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price run 2: </a:t>
            </a:r>
            <a:r>
              <a:rPr lang="en-GB" sz="1400">
                <a:solidFill>
                  <a:srgbClr val="1D3359"/>
                </a:solidFill>
                <a:latin typeface="Arial"/>
                <a:cs typeface="Arial"/>
              </a:rPr>
              <a:t>100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EUR/MWh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E0B20C-C384-1C8C-C74F-6D44CDCA1EDB}"/>
              </a:ext>
            </a:extLst>
          </p:cNvPr>
          <p:cNvSpPr/>
          <p:nvPr/>
        </p:nvSpPr>
        <p:spPr>
          <a:xfrm>
            <a:off x="241909" y="1584345"/>
            <a:ext cx="1762333" cy="67280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02BA49-34A9-035B-97BB-ED6AD6648183}"/>
              </a:ext>
            </a:extLst>
          </p:cNvPr>
          <p:cNvSpPr/>
          <p:nvPr/>
        </p:nvSpPr>
        <p:spPr>
          <a:xfrm>
            <a:off x="250644" y="4296370"/>
            <a:ext cx="1762333" cy="8342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D9CCE-899C-5E2B-593D-C091D46320A3}"/>
              </a:ext>
            </a:extLst>
          </p:cNvPr>
          <p:cNvSpPr txBox="1"/>
          <p:nvPr/>
        </p:nvSpPr>
        <p:spPr>
          <a:xfrm>
            <a:off x="5402515" y="6177254"/>
            <a:ext cx="70099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Area B, VWA of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aFRR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(10 MWh * 80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€/MWh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+ 10 MWh * 100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€/MWh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3E566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)) / 20 MWh = 90 EUR/MWh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3E566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5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44C8-A779-2879-9535-0D8DB892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116000"/>
          </a:xfrm>
        </p:spPr>
        <p:txBody>
          <a:bodyPr/>
          <a:lstStyle/>
          <a:p>
            <a:r>
              <a:rPr lang="fi-FI"/>
              <a:t>Lisämateriaali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CFBA1-9B89-4534-5947-6BD3D8296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46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b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Electricity balancing guideline (EBGL)</a:t>
            </a:r>
            <a:endParaRPr lang="fi-FI" sz="1100" b="1"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Official title:</a:t>
            </a:r>
            <a:b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GB" sz="1100" i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Commission Regulation (EU) 2017/2195 of 23 November 2017 establishing a guideline on electricity balancing</a:t>
            </a:r>
            <a:r>
              <a:rPr lang="fi-FI" sz="1100" i="1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solidFill>
                  <a:srgbClr val="1D668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  <a:hlinkClick r:id="rId2"/>
              </a:rPr>
              <a:t>Found here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from 23 November 2017.</a:t>
            </a:r>
            <a:r>
              <a:rPr lang="fi-FI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Art. 44 stipulates general settlement principles.)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b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Imbalance settlement harmonisation proposal (ISH)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Official title:</a:t>
            </a:r>
            <a:br>
              <a:rPr lang="en-GB" sz="1100" u="sng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GB" sz="1100" i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Methodology for the harmonisation of the main features of imbalance settlement in accordance with Article 52(2) of Commission Regulation (EU) 2017/2195 of 23 November 2017 establishing a guideline on electricity balancing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solidFill>
                  <a:srgbClr val="1D668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  <a:hlinkClick r:id="rId3"/>
              </a:rPr>
              <a:t>Found here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from 15 July 2020.</a:t>
            </a:r>
            <a:r>
              <a:rPr lang="fi-FI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Art. 7, 8, 9 and 10 sets the framework for specification and harmonisation of imbalance price calculation. )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b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European Electricity Regulation 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Official title:</a:t>
            </a:r>
            <a:br>
              <a:rPr lang="en-GB" sz="1100" u="sng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GB" sz="1100" i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REGULATION (EU) 2019/943 OF THE EUROPEAN PARLIAMENT AND OF THE COUNCIL of 5 June 2019 on the internal market for electricity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solidFill>
                  <a:srgbClr val="1D668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  <a:hlinkClick r:id="rId4"/>
              </a:rPr>
              <a:t>Found here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from 5 June 2019.</a:t>
            </a:r>
            <a:r>
              <a:rPr lang="fi-FI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Art. 6(6) states that each imbalance price area shall be equal to a bidding zone.)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b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Methodology for pricing of balancing energy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Official title:</a:t>
            </a:r>
            <a:b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GB" sz="1100" i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Methodology for pricing balancing energy and cross-zonal capacity used for the exchange of balancing energy or operating the imbalance netting process in accordance with Article 30(1) of Commission Regulation (EU) 2017/2195 of 23 November 2017 establishing a guideline on electricity balancing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solidFill>
                  <a:srgbClr val="1D668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  <a:hlinkClick r:id="rId5"/>
              </a:rPr>
              <a:t>Annex 1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from 24 January 2020.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b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Implementation framework for PICASSO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Official title:</a:t>
            </a:r>
            <a:b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GB" sz="1100" i="1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Implementation framework for the European platform for the exchange of balancing energy from frequency restoration reserves with automatic activation in accordance with Article 21 of Commission Regulation (EU) 2017/2195 of 23 November 2017 establishing a guideline on electricity balancing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u="sng">
                <a:solidFill>
                  <a:srgbClr val="1D668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  <a:hlinkClick r:id="rId6"/>
              </a:rPr>
              <a:t>Annex 1</a:t>
            </a:r>
            <a:r>
              <a:rPr lang="en-GB" sz="1100"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from 24 January 2020.</a:t>
            </a: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10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1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D5D6-3F0E-0803-C955-CFED4103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3BCB-DBF1-4053-B9E5-A6BCC30B6322}" type="datetime1">
              <a:rPr lang="fi-FI" smtClean="0"/>
              <a:t>2.5.2023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89F77-3797-CACA-DAF4-479E057A5BE6}"/>
              </a:ext>
            </a:extLst>
          </p:cNvPr>
          <p:cNvSpPr txBox="1"/>
          <p:nvPr/>
        </p:nvSpPr>
        <p:spPr>
          <a:xfrm>
            <a:off x="5231904" y="548680"/>
            <a:ext cx="64807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i-FI"/>
              <a:t>Pohjoismainen tasepoikkeamanhinnoittelu </a:t>
            </a:r>
            <a:r>
              <a:rPr lang="fi-FI">
                <a:hlinkClick r:id="rId7"/>
              </a:rPr>
              <a:t>webinaari 8.2.2023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306615"/>
      </p:ext>
    </p:extLst>
  </p:cSld>
  <p:clrMapOvr>
    <a:masterClrMapping/>
  </p:clrMapOvr>
</p:sld>
</file>

<file path=ppt/theme/theme1.xml><?xml version="1.0" encoding="utf-8"?>
<a:theme xmlns:a="http://schemas.openxmlformats.org/drawingml/2006/main" name="Fingrid">
  <a:themeElements>
    <a:clrScheme name="Fingrid värit">
      <a:dk1>
        <a:srgbClr val="3E566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F8F43F"/>
      </a:accent4>
      <a:accent5>
        <a:srgbClr val="009A96"/>
      </a:accent5>
      <a:accent6>
        <a:srgbClr val="A15885"/>
      </a:accent6>
      <a:hlink>
        <a:srgbClr val="D5121E"/>
      </a:hlink>
      <a:folHlink>
        <a:srgbClr val="3E5660"/>
      </a:folHlink>
    </a:clrScheme>
    <a:fontScheme name="Fingird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grid esitys 16_9.potx" id="{675C7AD2-BCD1-439D-97A0-C7806EBD8EA5}" vid="{04EDE57E-92DC-4532-B168-E00BE3C3FE7B}"/>
    </a:ext>
  </a:extLst>
</a:theme>
</file>

<file path=ppt/theme/theme2.xml><?xml version="1.0" encoding="utf-8"?>
<a:theme xmlns:a="http://schemas.openxmlformats.org/drawingml/2006/main" name="Office-tema">
  <a:themeElements>
    <a:clrScheme name="NBM">
      <a:dk1>
        <a:srgbClr val="1D3359"/>
      </a:dk1>
      <a:lt1>
        <a:srgbClr val="FFFFFF"/>
      </a:lt1>
      <a:dk2>
        <a:srgbClr val="000000"/>
      </a:dk2>
      <a:lt2>
        <a:srgbClr val="71A3B9"/>
      </a:lt2>
      <a:accent1>
        <a:srgbClr val="BD5C17"/>
      </a:accent1>
      <a:accent2>
        <a:srgbClr val="F29879"/>
      </a:accent2>
      <a:accent3>
        <a:srgbClr val="406969"/>
      </a:accent3>
      <a:accent4>
        <a:srgbClr val="CEA946"/>
      </a:accent4>
      <a:accent5>
        <a:srgbClr val="3C3E3C"/>
      </a:accent5>
      <a:accent6>
        <a:srgbClr val="879B81"/>
      </a:accent6>
      <a:hlink>
        <a:srgbClr val="A38561"/>
      </a:hlink>
      <a:folHlink>
        <a:srgbClr val="ADBFC3"/>
      </a:folHlink>
    </a:clrScheme>
    <a:fontScheme name="NB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M_TEMPLATE.potx" id="{54050BC9-0478-4857-A81D-47426DC0A832}" vid="{B4237798-CA4B-47A1-A670-D93111A4958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D3EC3501E8CF148BEADE4A213DCBB62" ma:contentTypeVersion="16" ma:contentTypeDescription="Luo uusi asiakirja." ma:contentTypeScope="" ma:versionID="8debc72b002a77430806f35a8c71d4d4">
  <xsd:schema xmlns:xsd="http://www.w3.org/2001/XMLSchema" xmlns:xs="http://www.w3.org/2001/XMLSchema" xmlns:p="http://schemas.microsoft.com/office/2006/metadata/properties" xmlns:ns2="87ed0449-31a5-4f76-bdab-9deff443a845" xmlns:ns3="eacad7f7-7550-4318-af88-4ecef472390b" targetNamespace="http://schemas.microsoft.com/office/2006/metadata/properties" ma:root="true" ma:fieldsID="55c7eaeb4f895c4e4200bcc48cc53228" ns2:_="" ns3:_="">
    <xsd:import namespace="87ed0449-31a5-4f76-bdab-9deff443a845"/>
    <xsd:import namespace="eacad7f7-7550-4318-af88-4ecef47239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d0449-31a5-4f76-bdab-9deff443a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6d8bc1f6-1116-487c-ac3f-6b3827686d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d7f7-7550-4318-af88-4ecef47239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315615-e2b3-482d-abae-197298dc50db}" ma:internalName="TaxCatchAll" ma:showField="CatchAllData" ma:web="eacad7f7-7550-4318-af88-4ecef4723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ed0449-31a5-4f76-bdab-9deff443a845">
      <Terms xmlns="http://schemas.microsoft.com/office/infopath/2007/PartnerControls"/>
    </lcf76f155ced4ddcb4097134ff3c332f>
    <TaxCatchAll xmlns="eacad7f7-7550-4318-af88-4ecef472390b" xsi:nil="true"/>
  </documentManagement>
</p:properties>
</file>

<file path=customXml/itemProps1.xml><?xml version="1.0" encoding="utf-8"?>
<ds:datastoreItem xmlns:ds="http://schemas.openxmlformats.org/officeDocument/2006/customXml" ds:itemID="{A4AB8B35-8854-4C70-967B-7BB4AA2AC2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893E6D-54D3-4255-8D5F-E39A311BC11D}">
  <ds:schemaRefs>
    <ds:schemaRef ds:uri="87ed0449-31a5-4f76-bdab-9deff443a845"/>
    <ds:schemaRef ds:uri="eacad7f7-7550-4318-af88-4ecef47239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58DA3A-51D8-4073-A816-9312BEC3A89E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eacad7f7-7550-4318-af88-4ecef472390b"/>
    <ds:schemaRef ds:uri="http://schemas.microsoft.com/office/2006/documentManagement/types"/>
    <ds:schemaRef ds:uri="http://schemas.microsoft.com/office/infopath/2007/PartnerControls"/>
    <ds:schemaRef ds:uri="87ed0449-31a5-4f76-bdab-9deff443a84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Fingrid esitysmalli</Template>
  <TotalTime>304</TotalTime>
  <Words>761</Words>
  <Application>Microsoft Office PowerPoint</Application>
  <PresentationFormat>Widescreen</PresentationFormat>
  <Paragraphs>124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Georgia</vt:lpstr>
      <vt:lpstr>Wingdings</vt:lpstr>
      <vt:lpstr>Fingrid</vt:lpstr>
      <vt:lpstr>Office-tema</vt:lpstr>
      <vt:lpstr>Tasepoikkeaman hinnoittelu Suomessa</vt:lpstr>
      <vt:lpstr>Tasepoikkeaman hinnoittelu PICASSO:n käyttöönoton myötä</vt:lpstr>
      <vt:lpstr>Hintasignaalit tasepoikkeamanhinnan muodostamista varten</vt:lpstr>
      <vt:lpstr>Pohjoismaisesti esitellyt hinnoitteluvaihtoehdot</vt:lpstr>
      <vt:lpstr>Tasepoikkeaman hinta kesällä 2024 *</vt:lpstr>
      <vt:lpstr>Kuuleminen</vt:lpstr>
      <vt:lpstr>Laskuesimerkit</vt:lpstr>
      <vt:lpstr>Esimerkki Yhdistelmä: maksimi/minimi volyymipainotetusta aFRR keskiarvosta ja mFRR hinnoista</vt:lpstr>
      <vt:lpstr>Lisämateriaali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Tasepoikkeaman hinnoittelu Suomessa</dc:title>
  <dc:creator>Lahtinen Elina</dc:creator>
  <cp:lastModifiedBy>Lahtinen Elina</cp:lastModifiedBy>
  <cp:revision>2</cp:revision>
  <dcterms:created xsi:type="dcterms:W3CDTF">2023-02-27T08:21:24Z</dcterms:created>
  <dcterms:modified xsi:type="dcterms:W3CDTF">2023-05-02T11:32:32Z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0x0101005D3EC3501E8CF148BEADE4A213DCBB62</vt:lpwstr>
  </property>
  <property fmtid="{D5CDD505-2E9C-101B-9397-08002B2CF9AE}" pid="3" name="MediaServiceImageTags">
    <vt:lpwstr/>
  </property>
</Properties>
</file>